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3"/>
  </p:notesMasterIdLst>
  <p:sldIdLst>
    <p:sldId id="256" r:id="rId2"/>
    <p:sldId id="389" r:id="rId3"/>
    <p:sldId id="390" r:id="rId4"/>
    <p:sldId id="391" r:id="rId5"/>
    <p:sldId id="392" r:id="rId6"/>
    <p:sldId id="393" r:id="rId7"/>
    <p:sldId id="395" r:id="rId8"/>
    <p:sldId id="396" r:id="rId9"/>
    <p:sldId id="397" r:id="rId10"/>
    <p:sldId id="398" r:id="rId11"/>
    <p:sldId id="399" r:id="rId12"/>
    <p:sldId id="400" r:id="rId13"/>
    <p:sldId id="401" r:id="rId14"/>
    <p:sldId id="402" r:id="rId15"/>
    <p:sldId id="403" r:id="rId16"/>
    <p:sldId id="404" r:id="rId17"/>
    <p:sldId id="408" r:id="rId18"/>
    <p:sldId id="405" r:id="rId19"/>
    <p:sldId id="406" r:id="rId20"/>
    <p:sldId id="410" r:id="rId21"/>
    <p:sldId id="407" r:id="rId22"/>
    <p:sldId id="409" r:id="rId23"/>
    <p:sldId id="411" r:id="rId24"/>
    <p:sldId id="412" r:id="rId25"/>
    <p:sldId id="414" r:id="rId26"/>
    <p:sldId id="415" r:id="rId27"/>
    <p:sldId id="416" r:id="rId28"/>
    <p:sldId id="417" r:id="rId29"/>
    <p:sldId id="418" r:id="rId30"/>
    <p:sldId id="413" r:id="rId31"/>
    <p:sldId id="355" r:id="rId32"/>
  </p:sldIdLst>
  <p:sldSz cx="9144000" cy="6858000" type="screen4x3"/>
  <p:notesSz cx="6858000" cy="9144000"/>
  <p:defaultTextStyle>
    <a:defPPr>
      <a:defRPr lang="en-GB"/>
    </a:defPPr>
    <a:lvl1pPr algn="l" defTabSz="457200" rtl="0" fontAlgn="base">
      <a:lnSpc>
        <a:spcPct val="207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1pPr>
    <a:lvl2pPr marL="457200" algn="l" defTabSz="457200" rtl="0" fontAlgn="base">
      <a:lnSpc>
        <a:spcPct val="207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2pPr>
    <a:lvl3pPr marL="914400" algn="l" defTabSz="457200" rtl="0" fontAlgn="base">
      <a:lnSpc>
        <a:spcPct val="207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3pPr>
    <a:lvl4pPr marL="1371600" algn="l" defTabSz="457200" rtl="0" fontAlgn="base">
      <a:lnSpc>
        <a:spcPct val="207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4pPr>
    <a:lvl5pPr marL="1828800" algn="l" defTabSz="457200" rtl="0" fontAlgn="base">
      <a:lnSpc>
        <a:spcPct val="207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787"/>
    <a:srgbClr val="F0E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9647" autoAdjust="0"/>
  </p:normalViewPr>
  <p:slideViewPr>
    <p:cSldViewPr>
      <p:cViewPr varScale="1">
        <p:scale>
          <a:sx n="89" d="100"/>
          <a:sy n="89" d="100"/>
        </p:scale>
        <p:origin x="1282" y="82"/>
      </p:cViewPr>
      <p:guideLst>
        <p:guide orient="horz" pos="2160"/>
        <p:guide pos="2880"/>
      </p:guideLst>
    </p:cSldViewPr>
  </p:slideViewPr>
  <p:outlineViewPr>
    <p:cViewPr varScale="1">
      <p:scale>
        <a:sx n="170" d="200"/>
        <a:sy n="170" d="200"/>
      </p:scale>
      <p:origin x="0" y="221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de-DE" dirty="0">
              <a:latin typeface="Times New Roman" pitchFamily="16" charset="0"/>
            </a:endParaRPr>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de-DE" dirty="0">
              <a:latin typeface="Times New Roman" pitchFamily="16" charset="0"/>
            </a:endParaRPr>
          </a:p>
        </p:txBody>
      </p:sp>
      <p:sp>
        <p:nvSpPr>
          <p:cNvPr id="38916" name="Rectangle 3"/>
          <p:cNvSpPr>
            <a:spLocks noGrp="1" noRot="1" noChangeAspect="1" noChangeArrowheads="1"/>
          </p:cNvSpPr>
          <p:nvPr>
            <p:ph type="sldImg"/>
          </p:nvPr>
        </p:nvSpPr>
        <p:spPr bwMode="auto">
          <a:xfrm>
            <a:off x="0" y="-17305338"/>
            <a:ext cx="0" cy="35998151"/>
          </a:xfrm>
          <a:prstGeom prst="rect">
            <a:avLst/>
          </a:prstGeom>
          <a:noFill/>
          <a:ln w="9525">
            <a:noFill/>
            <a:round/>
            <a:headEnd/>
            <a:tailEnd/>
          </a:ln>
        </p:spPr>
      </p:sp>
      <p:sp>
        <p:nvSpPr>
          <p:cNvPr id="2052" name="Rectangle 4"/>
          <p:cNvSpPr>
            <a:spLocks noGrp="1" noChangeArrowheads="1"/>
          </p:cNvSpPr>
          <p:nvPr>
            <p:ph type="body"/>
          </p:nvPr>
        </p:nvSpPr>
        <p:spPr bwMode="auto">
          <a:xfrm>
            <a:off x="685800" y="4343400"/>
            <a:ext cx="5481638"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de-DE" noProof="0" smtClean="0"/>
          </a:p>
        </p:txBody>
      </p:sp>
    </p:spTree>
    <p:extLst>
      <p:ext uri="{BB962C8B-B14F-4D97-AF65-F5344CB8AC3E}">
        <p14:creationId xmlns:p14="http://schemas.microsoft.com/office/powerpoint/2010/main" val="27719116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ea typeface="msgothic" charset="0"/>
              <a:cs typeface="msgothic" charset="0"/>
            </a:endParaRPr>
          </a:p>
        </p:txBody>
      </p:sp>
      <p:sp>
        <p:nvSpPr>
          <p:cNvPr id="39939"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2505932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solidFill>
                <a:srgbClr val="FFFFFF"/>
              </a:solidFill>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244102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solidFill>
                <a:srgbClr val="FFFFFF"/>
              </a:solidFill>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1175012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solidFill>
                <a:srgbClr val="FFFFFF"/>
              </a:solidFill>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157185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solidFill>
                <a:srgbClr val="FFFFFF"/>
              </a:solidFill>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1686742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ea typeface="msgothic" charset="0"/>
              <a:cs typeface="msgothic" charset="0"/>
            </a:endParaRPr>
          </a:p>
        </p:txBody>
      </p:sp>
      <p:sp>
        <p:nvSpPr>
          <p:cNvPr id="48131"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1711834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ea typeface="msgothic" charset="0"/>
              <a:cs typeface="msgothic" charset="0"/>
            </a:endParaRPr>
          </a:p>
        </p:txBody>
      </p:sp>
      <p:sp>
        <p:nvSpPr>
          <p:cNvPr id="48131"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1830028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ea typeface="msgothic" charset="0"/>
              <a:cs typeface="msgothic" charset="0"/>
            </a:endParaRPr>
          </a:p>
        </p:txBody>
      </p:sp>
      <p:sp>
        <p:nvSpPr>
          <p:cNvPr id="48131"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2834464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spcBef>
                <a:spcPct val="0"/>
              </a:spcBef>
              <a:buClrTx/>
              <a:buSzTx/>
              <a:buFontTx/>
              <a:buNone/>
            </a:pPr>
            <a:endParaRPr lang="de-DE" sz="2400">
              <a:solidFill>
                <a:srgbClr val="FFFFFF"/>
              </a:solidFill>
            </a:endParaRPr>
          </a:p>
        </p:txBody>
      </p:sp>
      <p:sp>
        <p:nvSpPr>
          <p:cNvPr id="20483" name="Rectangle 2"/>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smtClean="0">
              <a:latin typeface="Times New Roman" panose="02020603050405020304" pitchFamily="18" charset="0"/>
            </a:endParaRPr>
          </a:p>
        </p:txBody>
      </p:sp>
    </p:spTree>
    <p:extLst>
      <p:ext uri="{BB962C8B-B14F-4D97-AF65-F5344CB8AC3E}">
        <p14:creationId xmlns:p14="http://schemas.microsoft.com/office/powerpoint/2010/main" val="4197263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solidFill>
                <a:srgbClr val="FFFFFF"/>
              </a:solidFill>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851617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solidFill>
                <a:srgbClr val="FFFFFF"/>
              </a:solidFill>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2039059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3994140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solidFill>
                <a:srgbClr val="FFFFFF"/>
              </a:solidFill>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1187546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solidFill>
                <a:srgbClr val="FFFFFF"/>
              </a:solidFill>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3883387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solidFill>
                <a:srgbClr val="FFFFFF"/>
              </a:solidFill>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327915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solidFill>
                <a:srgbClr val="FFFFFF"/>
              </a:solidFill>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3631427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solidFill>
                <a:srgbClr val="FFFFFF"/>
              </a:solidFill>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3208224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solidFill>
                <a:srgbClr val="FFFFFF"/>
              </a:solidFill>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3270601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solidFill>
                <a:srgbClr val="FFFFFF"/>
              </a:solidFill>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3273579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solidFill>
                <a:srgbClr val="FFFFFF"/>
              </a:solidFill>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3294694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solidFill>
                <a:srgbClr val="FFFFFF"/>
              </a:solidFill>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2266228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solidFill>
                <a:srgbClr val="FFFFFF"/>
              </a:solidFill>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3692509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solidFill>
                <a:srgbClr val="FFFFFF"/>
              </a:solidFill>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2762172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solidFill>
                <a:srgbClr val="FFFFFF"/>
              </a:solidFill>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3526878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idx="4294967295"/>
          </p:nvPr>
        </p:nvSpPr>
        <p:spPr bwMode="auto">
          <a:xfrm>
            <a:off x="0" y="0"/>
            <a:ext cx="2971800" cy="457200"/>
          </a:xfrm>
          <a:prstGeom prst="rect">
            <a:avLst/>
          </a:prstGeom>
          <a:noFill/>
          <a:ln>
            <a:miter lim="800000"/>
            <a:headEnd/>
            <a:tailEnd/>
          </a:ln>
        </p:spPr>
        <p:txBody>
          <a:bodyPr lIns="84555" tIns="42277" rIns="84555" bIns="42277"/>
          <a:lstStyle/>
          <a:p>
            <a:r>
              <a:rPr lang="it-IT" altLang="en-US">
                <a:ea typeface="msgothic" charset="0"/>
                <a:cs typeface="msgothic" charset="0"/>
              </a:rPr>
              <a:t>Digital Preservation for Digital Libraries</a:t>
            </a:r>
          </a:p>
        </p:txBody>
      </p:sp>
      <p:sp>
        <p:nvSpPr>
          <p:cNvPr id="83971" name="Rectangle 3"/>
          <p:cNvSpPr>
            <a:spLocks noGrp="1" noChangeArrowheads="1"/>
          </p:cNvSpPr>
          <p:nvPr>
            <p:ph type="dt" sz="quarter" idx="4294967295"/>
          </p:nvPr>
        </p:nvSpPr>
        <p:spPr bwMode="auto">
          <a:xfrm>
            <a:off x="3884613" y="0"/>
            <a:ext cx="2971800" cy="457200"/>
          </a:xfrm>
          <a:prstGeom prst="rect">
            <a:avLst/>
          </a:prstGeom>
          <a:noFill/>
          <a:ln>
            <a:miter lim="800000"/>
            <a:headEnd/>
            <a:tailEnd/>
          </a:ln>
        </p:spPr>
        <p:txBody>
          <a:bodyPr lIns="84555" tIns="42277" rIns="84555" bIns="42277"/>
          <a:lstStyle/>
          <a:p>
            <a:r>
              <a:rPr lang="it-IT">
                <a:ea typeface="msgothic" charset="0"/>
                <a:cs typeface="msgothic" charset="0"/>
              </a:rPr>
              <a:t>5-10 June 2005</a:t>
            </a:r>
            <a:endParaRPr lang="it-IT" altLang="en-US">
              <a:ea typeface="msgothic" charset="0"/>
              <a:cs typeface="msgothic" charset="0"/>
            </a:endParaRPr>
          </a:p>
        </p:txBody>
      </p:sp>
      <p:sp>
        <p:nvSpPr>
          <p:cNvPr id="83972" name="Rectangle 6"/>
          <p:cNvSpPr>
            <a:spLocks noGrp="1" noChangeArrowheads="1"/>
          </p:cNvSpPr>
          <p:nvPr>
            <p:ph type="ftr" sz="quarter" idx="4294967295"/>
          </p:nvPr>
        </p:nvSpPr>
        <p:spPr bwMode="auto">
          <a:xfrm>
            <a:off x="0" y="8685213"/>
            <a:ext cx="2971800" cy="457200"/>
          </a:xfrm>
          <a:prstGeom prst="rect">
            <a:avLst/>
          </a:prstGeom>
          <a:noFill/>
          <a:ln>
            <a:miter lim="800000"/>
            <a:headEnd/>
            <a:tailEnd/>
          </a:ln>
        </p:spPr>
        <p:txBody>
          <a:bodyPr lIns="84555" tIns="42277" rIns="84555" bIns="42277"/>
          <a:lstStyle/>
          <a:p>
            <a:r>
              <a:rPr lang="it-IT" altLang="en-US">
                <a:ea typeface="msgothic" charset="0"/>
                <a:cs typeface="msgothic" charset="0"/>
              </a:rPr>
              <a:t>DELOS Int Sum School 2005, INRIA (Sophia Antipolis ), © [Insert Author Name and Affiliation]</a:t>
            </a:r>
          </a:p>
        </p:txBody>
      </p:sp>
      <p:sp>
        <p:nvSpPr>
          <p:cNvPr id="83973"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lIns="84555" tIns="42277" rIns="84555" bIns="42277"/>
          <a:lstStyle/>
          <a:p>
            <a:fld id="{124193B9-1F69-45E2-A397-287FA90F4A1F}" type="slidenum">
              <a:rPr lang="it-IT" altLang="en-US">
                <a:ea typeface="msgothic" charset="0"/>
                <a:cs typeface="msgothic" charset="0"/>
              </a:rPr>
              <a:pPr/>
              <a:t>31</a:t>
            </a:fld>
            <a:endParaRPr lang="it-IT" altLang="en-US">
              <a:ea typeface="msgothic" charset="0"/>
              <a:cs typeface="msgothic" charset="0"/>
            </a:endParaRPr>
          </a:p>
        </p:txBody>
      </p:sp>
      <p:sp>
        <p:nvSpPr>
          <p:cNvPr id="83974" name="Rectangle 2"/>
          <p:cNvSpPr>
            <a:spLocks noGrp="1" noChangeArrowheads="1"/>
          </p:cNvSpPr>
          <p:nvPr>
            <p:ph type="body" idx="1"/>
          </p:nvPr>
        </p:nvSpPr>
        <p:spPr>
          <a:xfrm>
            <a:off x="628650" y="4344988"/>
            <a:ext cx="5657850" cy="3525837"/>
          </a:xfrm>
          <a:noFill/>
          <a:ln/>
        </p:spPr>
        <p:txBody>
          <a:bodyPr lIns="86948" tIns="42711" rIns="86948" bIns="42711"/>
          <a:lstStyle/>
          <a:p>
            <a:endParaRPr lang="de-DE" smtClean="0">
              <a:latin typeface="Times New Roman" pitchFamily="18" charset="0"/>
            </a:endParaRPr>
          </a:p>
        </p:txBody>
      </p:sp>
      <p:sp>
        <p:nvSpPr>
          <p:cNvPr id="83975" name="Rectangle 3"/>
          <p:cNvSpPr>
            <a:spLocks noGrp="1" noRot="1" noChangeAspect="1" noChangeArrowheads="1" noTextEdit="1"/>
          </p:cNvSpPr>
          <p:nvPr>
            <p:ph type="sldImg"/>
          </p:nvPr>
        </p:nvSpPr>
        <p:spPr>
          <a:xfrm>
            <a:off x="1150938" y="692150"/>
            <a:ext cx="4556125" cy="3416300"/>
          </a:xfrm>
          <a:ln w="12700" cap="flat">
            <a:solidFill>
              <a:schemeClr val="tx1"/>
            </a:solidFill>
            <a:miter lim="800000"/>
          </a:ln>
        </p:spPr>
      </p:sp>
    </p:spTree>
    <p:extLst>
      <p:ext uri="{BB962C8B-B14F-4D97-AF65-F5344CB8AC3E}">
        <p14:creationId xmlns:p14="http://schemas.microsoft.com/office/powerpoint/2010/main" val="253854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solidFill>
                <a:srgbClr val="FFFFFF"/>
              </a:solidFill>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1447108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solidFill>
                <a:srgbClr val="FFFFFF"/>
              </a:solidFill>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826789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solidFill>
                <a:srgbClr val="FFFFFF"/>
              </a:solidFill>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3097547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solidFill>
                <a:srgbClr val="FFFFFF"/>
              </a:solidFill>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3806395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solidFill>
                <a:srgbClr val="FFFFFF"/>
              </a:solidFill>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3450294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de-DE">
              <a:solidFill>
                <a:srgbClr val="FFFFFF"/>
              </a:solidFill>
              <a:ea typeface="msgothic" charset="0"/>
              <a:cs typeface="msgothic" charset="0"/>
            </a:endParaRPr>
          </a:p>
        </p:txBody>
      </p:sp>
      <p:sp>
        <p:nvSpPr>
          <p:cNvPr id="47107" name="Rectangle 2"/>
          <p:cNvSpPr>
            <a:spLocks noGrp="1" noChangeArrowheads="1"/>
          </p:cNvSpPr>
          <p:nvPr>
            <p:ph type="body"/>
          </p:nvPr>
        </p:nvSpPr>
        <p:spPr>
          <a:xfrm>
            <a:off x="685800" y="4343400"/>
            <a:ext cx="5483225" cy="4114800"/>
          </a:xfrm>
          <a:noFill/>
          <a:ln/>
        </p:spPr>
        <p:txBody>
          <a:bodyPr wrap="none" anchor="ctr"/>
          <a:lstStyle/>
          <a:p>
            <a:endParaRPr lang="de-DE" smtClean="0">
              <a:latin typeface="Times New Roman" pitchFamily="18" charset="0"/>
            </a:endParaRPr>
          </a:p>
        </p:txBody>
      </p:sp>
    </p:spTree>
    <p:extLst>
      <p:ext uri="{BB962C8B-B14F-4D97-AF65-F5344CB8AC3E}">
        <p14:creationId xmlns:p14="http://schemas.microsoft.com/office/powerpoint/2010/main" val="1789683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3"/>
          <p:cNvSpPr>
            <a:spLocks noGrp="1" noChangeArrowheads="1"/>
          </p:cNvSpPr>
          <p:nvPr>
            <p:ph type="dt" idx="10"/>
          </p:nvPr>
        </p:nvSpPr>
        <p:spPr>
          <a:ln/>
        </p:spPr>
        <p:txBody>
          <a:bodyPr/>
          <a:lstStyle>
            <a:lvl1pPr>
              <a:defRPr/>
            </a:lvl1pPr>
          </a:lstStyle>
          <a:p>
            <a:pPr>
              <a:defRPr/>
            </a:pPr>
            <a:fld id="{EAA5DA12-78C9-4C48-A088-CBC1852FEAF2}" type="datetime1">
              <a:rPr lang="de-DE" smtClean="0"/>
              <a:t>27.03.2014</a:t>
            </a:fld>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a:t>CCC-VR 5</a:t>
            </a:r>
          </a:p>
        </p:txBody>
      </p:sp>
      <p:sp>
        <p:nvSpPr>
          <p:cNvPr id="6" name="Rectangle 5"/>
          <p:cNvSpPr>
            <a:spLocks noGrp="1" noChangeArrowheads="1"/>
          </p:cNvSpPr>
          <p:nvPr>
            <p:ph type="sldNum" idx="12"/>
          </p:nvPr>
        </p:nvSpPr>
        <p:spPr>
          <a:ln/>
        </p:spPr>
        <p:txBody>
          <a:bodyPr/>
          <a:lstStyle>
            <a:lvl1pPr>
              <a:defRPr/>
            </a:lvl1pPr>
          </a:lstStyle>
          <a:p>
            <a:pPr>
              <a:defRPr/>
            </a:pPr>
            <a:fld id="{4BFF5E85-E403-4859-AE4A-87BD7CBF3111}" type="slidenum">
              <a:rPr lang="en-GB"/>
              <a:pPr>
                <a:defRPr/>
              </a:pPr>
              <a:t>‹Nr.›</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dt" idx="10"/>
          </p:nvPr>
        </p:nvSpPr>
        <p:spPr>
          <a:ln/>
        </p:spPr>
        <p:txBody>
          <a:bodyPr/>
          <a:lstStyle>
            <a:lvl1pPr>
              <a:defRPr/>
            </a:lvl1pPr>
          </a:lstStyle>
          <a:p>
            <a:pPr>
              <a:defRPr/>
            </a:pPr>
            <a:fld id="{1A170425-6659-4497-A799-F417403B421F}" type="datetime1">
              <a:rPr lang="de-DE" smtClean="0"/>
              <a:t>27.03.2014</a:t>
            </a:fld>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a:t>CCC-VR 5</a:t>
            </a:r>
          </a:p>
        </p:txBody>
      </p:sp>
      <p:sp>
        <p:nvSpPr>
          <p:cNvPr id="6" name="Rectangle 5"/>
          <p:cNvSpPr>
            <a:spLocks noGrp="1" noChangeArrowheads="1"/>
          </p:cNvSpPr>
          <p:nvPr>
            <p:ph type="sldNum" idx="12"/>
          </p:nvPr>
        </p:nvSpPr>
        <p:spPr>
          <a:ln/>
        </p:spPr>
        <p:txBody>
          <a:bodyPr/>
          <a:lstStyle>
            <a:lvl1pPr>
              <a:defRPr/>
            </a:lvl1pPr>
          </a:lstStyle>
          <a:p>
            <a:pPr>
              <a:defRPr/>
            </a:pPr>
            <a:fld id="{2A7D772D-B301-46B4-AB4A-EF1AA8E57686}" type="slidenum">
              <a:rPr lang="en-GB"/>
              <a:pPr>
                <a:defRPr/>
              </a:pPr>
              <a:t>‹Nr.›</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1925" y="-495300"/>
            <a:ext cx="1941513" cy="893921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495300"/>
            <a:ext cx="5673725" cy="893921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dt" idx="10"/>
          </p:nvPr>
        </p:nvSpPr>
        <p:spPr>
          <a:ln/>
        </p:spPr>
        <p:txBody>
          <a:bodyPr/>
          <a:lstStyle>
            <a:lvl1pPr>
              <a:defRPr/>
            </a:lvl1pPr>
          </a:lstStyle>
          <a:p>
            <a:pPr>
              <a:defRPr/>
            </a:pPr>
            <a:fld id="{E20F8424-FE8A-49C8-A68F-1B72A8D949B5}" type="datetime1">
              <a:rPr lang="de-DE" smtClean="0"/>
              <a:t>27.03.2014</a:t>
            </a:fld>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a:t>CCC-VR 5</a:t>
            </a:r>
          </a:p>
        </p:txBody>
      </p:sp>
      <p:sp>
        <p:nvSpPr>
          <p:cNvPr id="6" name="Rectangle 5"/>
          <p:cNvSpPr>
            <a:spLocks noGrp="1" noChangeArrowheads="1"/>
          </p:cNvSpPr>
          <p:nvPr>
            <p:ph type="sldNum" idx="12"/>
          </p:nvPr>
        </p:nvSpPr>
        <p:spPr>
          <a:ln/>
        </p:spPr>
        <p:txBody>
          <a:bodyPr/>
          <a:lstStyle>
            <a:lvl1pPr>
              <a:defRPr/>
            </a:lvl1pPr>
          </a:lstStyle>
          <a:p>
            <a:pPr>
              <a:defRPr/>
            </a:pPr>
            <a:fld id="{659C1016-0DA4-4677-BF4D-6A0200457911}" type="slidenum">
              <a:rPr lang="en-GB"/>
              <a:pPr>
                <a:defRPr/>
              </a:pPr>
              <a:t>‹Nr.›</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B7272B18-0382-4412-A82D-5187265CA7BA}" type="datetime1">
              <a:rPr lang="de-DE" smtClean="0"/>
              <a:t>27.03.2014</a:t>
            </a:fld>
            <a:endParaRPr lang="en-GB" dirty="0"/>
          </a:p>
        </p:txBody>
      </p:sp>
      <p:sp>
        <p:nvSpPr>
          <p:cNvPr id="3" name="Rectangle 4"/>
          <p:cNvSpPr>
            <a:spLocks noGrp="1" noChangeArrowheads="1"/>
          </p:cNvSpPr>
          <p:nvPr>
            <p:ph type="ftr" idx="11"/>
          </p:nvPr>
        </p:nvSpPr>
        <p:spPr>
          <a:ln/>
        </p:spPr>
        <p:txBody>
          <a:bodyPr/>
          <a:lstStyle>
            <a:lvl1pPr>
              <a:defRPr/>
            </a:lvl1pPr>
          </a:lstStyle>
          <a:p>
            <a:pPr>
              <a:defRPr/>
            </a:pPr>
            <a:r>
              <a:rPr lang="en-GB"/>
              <a:t>CCC-VR 5</a:t>
            </a:r>
          </a:p>
        </p:txBody>
      </p:sp>
      <p:sp>
        <p:nvSpPr>
          <p:cNvPr id="4" name="Rectangle 5"/>
          <p:cNvSpPr>
            <a:spLocks noGrp="1" noChangeArrowheads="1"/>
          </p:cNvSpPr>
          <p:nvPr>
            <p:ph type="sldNum" idx="12"/>
          </p:nvPr>
        </p:nvSpPr>
        <p:spPr>
          <a:ln/>
        </p:spPr>
        <p:txBody>
          <a:bodyPr/>
          <a:lstStyle>
            <a:lvl1pPr>
              <a:defRPr/>
            </a:lvl1pPr>
          </a:lstStyle>
          <a:p>
            <a:pPr>
              <a:defRPr/>
            </a:pPr>
            <a:fld id="{3D7CB25C-A73A-4527-856D-CB537B75440F}" type="slidenum">
              <a:rPr lang="en-GB"/>
              <a:pPr>
                <a:defRPr/>
              </a:pPr>
              <a:t>‹Nr.›</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dt" idx="10"/>
          </p:nvPr>
        </p:nvSpPr>
        <p:spPr>
          <a:ln/>
        </p:spPr>
        <p:txBody>
          <a:bodyPr/>
          <a:lstStyle>
            <a:lvl1pPr>
              <a:defRPr/>
            </a:lvl1pPr>
          </a:lstStyle>
          <a:p>
            <a:pPr>
              <a:defRPr/>
            </a:pPr>
            <a:fld id="{C5006CBA-27BB-4A18-95EE-8AC612DA97C8}" type="datetime1">
              <a:rPr lang="de-DE" smtClean="0"/>
              <a:t>27.03.2014</a:t>
            </a:fld>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a:t>CCC-VR 5</a:t>
            </a:r>
          </a:p>
        </p:txBody>
      </p:sp>
      <p:sp>
        <p:nvSpPr>
          <p:cNvPr id="6" name="Rectangle 5"/>
          <p:cNvSpPr>
            <a:spLocks noGrp="1" noChangeArrowheads="1"/>
          </p:cNvSpPr>
          <p:nvPr>
            <p:ph type="sldNum" idx="12"/>
          </p:nvPr>
        </p:nvSpPr>
        <p:spPr>
          <a:ln/>
        </p:spPr>
        <p:txBody>
          <a:bodyPr/>
          <a:lstStyle>
            <a:lvl1pPr>
              <a:defRPr/>
            </a:lvl1pPr>
          </a:lstStyle>
          <a:p>
            <a:pPr>
              <a:defRPr/>
            </a:pPr>
            <a:fld id="{CB9D37FC-15F6-4238-8A93-317C3E731FDA}" type="slidenum">
              <a:rPr lang="en-GB"/>
              <a:pPr>
                <a:defRPr/>
              </a:pPr>
              <a:t>‹Nr.›</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3"/>
          <p:cNvSpPr>
            <a:spLocks noGrp="1" noChangeArrowheads="1"/>
          </p:cNvSpPr>
          <p:nvPr>
            <p:ph type="dt" idx="10"/>
          </p:nvPr>
        </p:nvSpPr>
        <p:spPr>
          <a:ln/>
        </p:spPr>
        <p:txBody>
          <a:bodyPr/>
          <a:lstStyle>
            <a:lvl1pPr>
              <a:defRPr/>
            </a:lvl1pPr>
          </a:lstStyle>
          <a:p>
            <a:pPr>
              <a:defRPr/>
            </a:pPr>
            <a:fld id="{9BC6A2CE-7FD3-4329-8479-33AC9C4E5DEE}" type="datetime1">
              <a:rPr lang="de-DE" smtClean="0"/>
              <a:t>27.03.2014</a:t>
            </a:fld>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a:t>CCC-VR 5</a:t>
            </a:r>
          </a:p>
        </p:txBody>
      </p:sp>
      <p:sp>
        <p:nvSpPr>
          <p:cNvPr id="6" name="Rectangle 5"/>
          <p:cNvSpPr>
            <a:spLocks noGrp="1" noChangeArrowheads="1"/>
          </p:cNvSpPr>
          <p:nvPr>
            <p:ph type="sldNum" idx="12"/>
          </p:nvPr>
        </p:nvSpPr>
        <p:spPr>
          <a:ln/>
        </p:spPr>
        <p:txBody>
          <a:bodyPr/>
          <a:lstStyle>
            <a:lvl1pPr>
              <a:defRPr/>
            </a:lvl1pPr>
          </a:lstStyle>
          <a:p>
            <a:pPr>
              <a:defRPr/>
            </a:pPr>
            <a:fld id="{4062B920-8449-403B-B511-2C2F777AF1B3}" type="slidenum">
              <a:rPr lang="en-GB"/>
              <a:pPr>
                <a:defRPr/>
              </a:pPr>
              <a:t>‹Nr.›</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06825" cy="6462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5025" y="1981200"/>
            <a:ext cx="3808413" cy="6462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3"/>
          <p:cNvSpPr>
            <a:spLocks noGrp="1" noChangeArrowheads="1"/>
          </p:cNvSpPr>
          <p:nvPr>
            <p:ph type="dt" idx="10"/>
          </p:nvPr>
        </p:nvSpPr>
        <p:spPr>
          <a:ln/>
        </p:spPr>
        <p:txBody>
          <a:bodyPr/>
          <a:lstStyle>
            <a:lvl1pPr>
              <a:defRPr/>
            </a:lvl1pPr>
          </a:lstStyle>
          <a:p>
            <a:pPr>
              <a:defRPr/>
            </a:pPr>
            <a:fld id="{BDE64BE7-565E-42AC-9AE7-F7E2601710D7}" type="datetime1">
              <a:rPr lang="de-DE" smtClean="0"/>
              <a:t>27.03.2014</a:t>
            </a:fld>
            <a:endParaRPr lang="en-GB" dirty="0"/>
          </a:p>
        </p:txBody>
      </p:sp>
      <p:sp>
        <p:nvSpPr>
          <p:cNvPr id="6" name="Rectangle 4"/>
          <p:cNvSpPr>
            <a:spLocks noGrp="1" noChangeArrowheads="1"/>
          </p:cNvSpPr>
          <p:nvPr>
            <p:ph type="ftr" idx="11"/>
          </p:nvPr>
        </p:nvSpPr>
        <p:spPr>
          <a:ln/>
        </p:spPr>
        <p:txBody>
          <a:bodyPr/>
          <a:lstStyle>
            <a:lvl1pPr>
              <a:defRPr/>
            </a:lvl1pPr>
          </a:lstStyle>
          <a:p>
            <a:pPr>
              <a:defRPr/>
            </a:pPr>
            <a:r>
              <a:rPr lang="en-GB"/>
              <a:t>CCC-VR 5</a:t>
            </a:r>
          </a:p>
        </p:txBody>
      </p:sp>
      <p:sp>
        <p:nvSpPr>
          <p:cNvPr id="7" name="Rectangle 5"/>
          <p:cNvSpPr>
            <a:spLocks noGrp="1" noChangeArrowheads="1"/>
          </p:cNvSpPr>
          <p:nvPr>
            <p:ph type="sldNum" idx="12"/>
          </p:nvPr>
        </p:nvSpPr>
        <p:spPr>
          <a:ln/>
        </p:spPr>
        <p:txBody>
          <a:bodyPr/>
          <a:lstStyle>
            <a:lvl1pPr>
              <a:defRPr/>
            </a:lvl1pPr>
          </a:lstStyle>
          <a:p>
            <a:pPr>
              <a:defRPr/>
            </a:pPr>
            <a:fld id="{7430A4FB-2AE5-43EA-A3F7-0024C4A7F91E}" type="slidenum">
              <a:rPr lang="en-GB"/>
              <a:pPr>
                <a:defRPr/>
              </a:pPr>
              <a:t>‹Nr.›</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3"/>
          <p:cNvSpPr>
            <a:spLocks noGrp="1" noChangeArrowheads="1"/>
          </p:cNvSpPr>
          <p:nvPr>
            <p:ph type="dt" idx="10"/>
          </p:nvPr>
        </p:nvSpPr>
        <p:spPr>
          <a:ln/>
        </p:spPr>
        <p:txBody>
          <a:bodyPr/>
          <a:lstStyle>
            <a:lvl1pPr>
              <a:defRPr/>
            </a:lvl1pPr>
          </a:lstStyle>
          <a:p>
            <a:pPr>
              <a:defRPr/>
            </a:pPr>
            <a:fld id="{52087D19-2CC9-4C38-992D-91E9FEFBB8E4}" type="datetime1">
              <a:rPr lang="de-DE" smtClean="0"/>
              <a:t>27.03.2014</a:t>
            </a:fld>
            <a:endParaRPr lang="en-GB" dirty="0"/>
          </a:p>
        </p:txBody>
      </p:sp>
      <p:sp>
        <p:nvSpPr>
          <p:cNvPr id="8" name="Rectangle 4"/>
          <p:cNvSpPr>
            <a:spLocks noGrp="1" noChangeArrowheads="1"/>
          </p:cNvSpPr>
          <p:nvPr>
            <p:ph type="ftr" idx="11"/>
          </p:nvPr>
        </p:nvSpPr>
        <p:spPr>
          <a:ln/>
        </p:spPr>
        <p:txBody>
          <a:bodyPr/>
          <a:lstStyle>
            <a:lvl1pPr>
              <a:defRPr/>
            </a:lvl1pPr>
          </a:lstStyle>
          <a:p>
            <a:pPr>
              <a:defRPr/>
            </a:pPr>
            <a:r>
              <a:rPr lang="en-GB"/>
              <a:t>CCC-VR 5</a:t>
            </a:r>
          </a:p>
        </p:txBody>
      </p:sp>
      <p:sp>
        <p:nvSpPr>
          <p:cNvPr id="9" name="Rectangle 5"/>
          <p:cNvSpPr>
            <a:spLocks noGrp="1" noChangeArrowheads="1"/>
          </p:cNvSpPr>
          <p:nvPr>
            <p:ph type="sldNum" idx="12"/>
          </p:nvPr>
        </p:nvSpPr>
        <p:spPr>
          <a:ln/>
        </p:spPr>
        <p:txBody>
          <a:bodyPr/>
          <a:lstStyle>
            <a:lvl1pPr>
              <a:defRPr/>
            </a:lvl1pPr>
          </a:lstStyle>
          <a:p>
            <a:pPr>
              <a:defRPr/>
            </a:pPr>
            <a:fld id="{E1F18CEA-A2A4-478B-BB82-23C42501B360}" type="slidenum">
              <a:rPr lang="en-GB"/>
              <a:pPr>
                <a:defRPr/>
              </a:pPr>
              <a:t>‹Nr.›</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3"/>
          <p:cNvSpPr>
            <a:spLocks noGrp="1" noChangeArrowheads="1"/>
          </p:cNvSpPr>
          <p:nvPr>
            <p:ph type="dt" idx="10"/>
          </p:nvPr>
        </p:nvSpPr>
        <p:spPr>
          <a:ln/>
        </p:spPr>
        <p:txBody>
          <a:bodyPr/>
          <a:lstStyle>
            <a:lvl1pPr>
              <a:defRPr/>
            </a:lvl1pPr>
          </a:lstStyle>
          <a:p>
            <a:pPr>
              <a:defRPr/>
            </a:pPr>
            <a:fld id="{5E2E7EBA-5BFE-44C2-8C81-4378A3F7D770}" type="datetime1">
              <a:rPr lang="de-DE" smtClean="0"/>
              <a:t>27.03.2014</a:t>
            </a:fld>
            <a:endParaRPr lang="en-GB" dirty="0"/>
          </a:p>
        </p:txBody>
      </p:sp>
      <p:sp>
        <p:nvSpPr>
          <p:cNvPr id="4" name="Rectangle 4"/>
          <p:cNvSpPr>
            <a:spLocks noGrp="1" noChangeArrowheads="1"/>
          </p:cNvSpPr>
          <p:nvPr>
            <p:ph type="ftr" idx="11"/>
          </p:nvPr>
        </p:nvSpPr>
        <p:spPr>
          <a:ln/>
        </p:spPr>
        <p:txBody>
          <a:bodyPr/>
          <a:lstStyle>
            <a:lvl1pPr>
              <a:defRPr/>
            </a:lvl1pPr>
          </a:lstStyle>
          <a:p>
            <a:pPr>
              <a:defRPr/>
            </a:pPr>
            <a:r>
              <a:rPr lang="en-GB"/>
              <a:t>CCC-VR 5</a:t>
            </a:r>
          </a:p>
        </p:txBody>
      </p:sp>
      <p:sp>
        <p:nvSpPr>
          <p:cNvPr id="5" name="Rectangle 5"/>
          <p:cNvSpPr>
            <a:spLocks noGrp="1" noChangeArrowheads="1"/>
          </p:cNvSpPr>
          <p:nvPr>
            <p:ph type="sldNum" idx="12"/>
          </p:nvPr>
        </p:nvSpPr>
        <p:spPr>
          <a:ln/>
        </p:spPr>
        <p:txBody>
          <a:bodyPr/>
          <a:lstStyle>
            <a:lvl1pPr>
              <a:defRPr/>
            </a:lvl1pPr>
          </a:lstStyle>
          <a:p>
            <a:pPr>
              <a:defRPr/>
            </a:pPr>
            <a:fld id="{29E4FFB0-863E-4D34-93DF-D3544050362B}" type="slidenum">
              <a:rPr lang="en-GB"/>
              <a:pPr>
                <a:defRPr/>
              </a:pPr>
              <a:t>‹Nr.›</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11DB1814-8C7B-4AE2-AE5A-D48B6C699767}" type="datetime1">
              <a:rPr lang="de-DE" smtClean="0"/>
              <a:t>27.03.2014</a:t>
            </a:fld>
            <a:endParaRPr lang="en-GB" dirty="0"/>
          </a:p>
        </p:txBody>
      </p:sp>
      <p:sp>
        <p:nvSpPr>
          <p:cNvPr id="3" name="Rectangle 4"/>
          <p:cNvSpPr>
            <a:spLocks noGrp="1" noChangeArrowheads="1"/>
          </p:cNvSpPr>
          <p:nvPr>
            <p:ph type="ftr" idx="11"/>
          </p:nvPr>
        </p:nvSpPr>
        <p:spPr>
          <a:ln/>
        </p:spPr>
        <p:txBody>
          <a:bodyPr/>
          <a:lstStyle>
            <a:lvl1pPr>
              <a:defRPr/>
            </a:lvl1pPr>
          </a:lstStyle>
          <a:p>
            <a:pPr>
              <a:defRPr/>
            </a:pPr>
            <a:r>
              <a:rPr lang="en-GB"/>
              <a:t>CCC-VR 5</a:t>
            </a:r>
          </a:p>
        </p:txBody>
      </p:sp>
      <p:sp>
        <p:nvSpPr>
          <p:cNvPr id="4" name="Rectangle 5"/>
          <p:cNvSpPr>
            <a:spLocks noGrp="1" noChangeArrowheads="1"/>
          </p:cNvSpPr>
          <p:nvPr>
            <p:ph type="sldNum" idx="12"/>
          </p:nvPr>
        </p:nvSpPr>
        <p:spPr>
          <a:ln/>
        </p:spPr>
        <p:txBody>
          <a:bodyPr/>
          <a:lstStyle>
            <a:lvl1pPr>
              <a:defRPr/>
            </a:lvl1pPr>
          </a:lstStyle>
          <a:p>
            <a:pPr>
              <a:defRPr/>
            </a:pPr>
            <a:fld id="{E3510DFB-968F-4C88-801F-1A1A8FC77A9D}" type="slidenum">
              <a:rPr lang="en-GB"/>
              <a:pPr>
                <a:defRPr/>
              </a:pPr>
              <a:t>‹Nr.›</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3"/>
          <p:cNvSpPr>
            <a:spLocks noGrp="1" noChangeArrowheads="1"/>
          </p:cNvSpPr>
          <p:nvPr>
            <p:ph type="dt" idx="10"/>
          </p:nvPr>
        </p:nvSpPr>
        <p:spPr>
          <a:ln/>
        </p:spPr>
        <p:txBody>
          <a:bodyPr/>
          <a:lstStyle>
            <a:lvl1pPr>
              <a:defRPr/>
            </a:lvl1pPr>
          </a:lstStyle>
          <a:p>
            <a:pPr>
              <a:defRPr/>
            </a:pPr>
            <a:fld id="{10FF247B-D6B3-445A-AD0E-D2E67952C1BC}" type="datetime1">
              <a:rPr lang="de-DE" smtClean="0"/>
              <a:t>27.03.2014</a:t>
            </a:fld>
            <a:endParaRPr lang="en-GB" dirty="0"/>
          </a:p>
        </p:txBody>
      </p:sp>
      <p:sp>
        <p:nvSpPr>
          <p:cNvPr id="6" name="Rectangle 4"/>
          <p:cNvSpPr>
            <a:spLocks noGrp="1" noChangeArrowheads="1"/>
          </p:cNvSpPr>
          <p:nvPr>
            <p:ph type="ftr" idx="11"/>
          </p:nvPr>
        </p:nvSpPr>
        <p:spPr>
          <a:ln/>
        </p:spPr>
        <p:txBody>
          <a:bodyPr/>
          <a:lstStyle>
            <a:lvl1pPr>
              <a:defRPr/>
            </a:lvl1pPr>
          </a:lstStyle>
          <a:p>
            <a:pPr>
              <a:defRPr/>
            </a:pPr>
            <a:r>
              <a:rPr lang="en-GB"/>
              <a:t>CCC-VR 5</a:t>
            </a:r>
          </a:p>
        </p:txBody>
      </p:sp>
      <p:sp>
        <p:nvSpPr>
          <p:cNvPr id="7" name="Rectangle 5"/>
          <p:cNvSpPr>
            <a:spLocks noGrp="1" noChangeArrowheads="1"/>
          </p:cNvSpPr>
          <p:nvPr>
            <p:ph type="sldNum" idx="12"/>
          </p:nvPr>
        </p:nvSpPr>
        <p:spPr>
          <a:ln/>
        </p:spPr>
        <p:txBody>
          <a:bodyPr/>
          <a:lstStyle>
            <a:lvl1pPr>
              <a:defRPr/>
            </a:lvl1pPr>
          </a:lstStyle>
          <a:p>
            <a:pPr>
              <a:defRPr/>
            </a:pPr>
            <a:fld id="{6ACA9A4B-6265-40BD-A100-1B178C07DAC6}" type="slidenum">
              <a:rPr lang="en-GB"/>
              <a:pPr>
                <a:defRPr/>
              </a:pPr>
              <a:t>‹Nr.›</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3"/>
          <p:cNvSpPr>
            <a:spLocks noGrp="1" noChangeArrowheads="1"/>
          </p:cNvSpPr>
          <p:nvPr>
            <p:ph type="dt" idx="10"/>
          </p:nvPr>
        </p:nvSpPr>
        <p:spPr>
          <a:ln/>
        </p:spPr>
        <p:txBody>
          <a:bodyPr/>
          <a:lstStyle>
            <a:lvl1pPr>
              <a:defRPr/>
            </a:lvl1pPr>
          </a:lstStyle>
          <a:p>
            <a:pPr>
              <a:defRPr/>
            </a:pPr>
            <a:fld id="{BEDEF94C-2F2F-4D1B-999B-003B32FA7A50}" type="datetime1">
              <a:rPr lang="de-DE" smtClean="0"/>
              <a:t>27.03.2014</a:t>
            </a:fld>
            <a:endParaRPr lang="en-GB" dirty="0"/>
          </a:p>
        </p:txBody>
      </p:sp>
      <p:sp>
        <p:nvSpPr>
          <p:cNvPr id="6" name="Rectangle 4"/>
          <p:cNvSpPr>
            <a:spLocks noGrp="1" noChangeArrowheads="1"/>
          </p:cNvSpPr>
          <p:nvPr>
            <p:ph type="ftr" idx="11"/>
          </p:nvPr>
        </p:nvSpPr>
        <p:spPr>
          <a:ln/>
        </p:spPr>
        <p:txBody>
          <a:bodyPr/>
          <a:lstStyle>
            <a:lvl1pPr>
              <a:defRPr/>
            </a:lvl1pPr>
          </a:lstStyle>
          <a:p>
            <a:pPr>
              <a:defRPr/>
            </a:pPr>
            <a:r>
              <a:rPr lang="en-GB"/>
              <a:t>CCC-VR 5</a:t>
            </a:r>
          </a:p>
        </p:txBody>
      </p:sp>
      <p:sp>
        <p:nvSpPr>
          <p:cNvPr id="7" name="Rectangle 5"/>
          <p:cNvSpPr>
            <a:spLocks noGrp="1" noChangeArrowheads="1"/>
          </p:cNvSpPr>
          <p:nvPr>
            <p:ph type="sldNum" idx="12"/>
          </p:nvPr>
        </p:nvSpPr>
        <p:spPr>
          <a:ln/>
        </p:spPr>
        <p:txBody>
          <a:bodyPr/>
          <a:lstStyle>
            <a:lvl1pPr>
              <a:defRPr/>
            </a:lvl1pPr>
          </a:lstStyle>
          <a:p>
            <a:pPr>
              <a:defRPr/>
            </a:pPr>
            <a:fld id="{A3C57715-CB6F-416B-9F4C-B67D3CA9C108}" type="slidenum">
              <a:rPr lang="en-GB"/>
              <a:pPr>
                <a:defRPr/>
              </a:pPr>
              <a:t>‹Nr.›</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6D6"/>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495300"/>
            <a:ext cx="7767638" cy="33496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Klicken Sie, um das Format des Titeltextes zu bearbeiten</a:t>
            </a:r>
          </a:p>
        </p:txBody>
      </p:sp>
      <p:sp>
        <p:nvSpPr>
          <p:cNvPr id="1027" name="Rectangle 2"/>
          <p:cNvSpPr>
            <a:spLocks noGrp="1" noChangeArrowheads="1"/>
          </p:cNvSpPr>
          <p:nvPr>
            <p:ph type="body" idx="1"/>
          </p:nvPr>
        </p:nvSpPr>
        <p:spPr bwMode="auto">
          <a:xfrm>
            <a:off x="685800" y="1981200"/>
            <a:ext cx="7767638" cy="64627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
        <p:nvSpPr>
          <p:cNvPr id="2" name="Rectangle 3"/>
          <p:cNvSpPr>
            <a:spLocks noGrp="1" noChangeArrowheads="1"/>
          </p:cNvSpPr>
          <p:nvPr>
            <p:ph type="dt"/>
          </p:nvPr>
        </p:nvSpPr>
        <p:spPr bwMode="auto">
          <a:xfrm>
            <a:off x="685800" y="6248400"/>
            <a:ext cx="19002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itchFamily="16" charset="0"/>
                <a:ea typeface="Bitstream Vera Sans" charset="0"/>
                <a:cs typeface="Bitstream Vera Sans" charset="0"/>
              </a:defRPr>
            </a:lvl1pPr>
          </a:lstStyle>
          <a:p>
            <a:pPr>
              <a:defRPr/>
            </a:pPr>
            <a:fld id="{839F3137-C4DD-4E4A-BD2D-4535A1EC8BC9}" type="datetime1">
              <a:rPr lang="de-DE" smtClean="0"/>
              <a:t>27.03.2014</a:t>
            </a:fld>
            <a:endParaRPr lang="en-GB" dirty="0"/>
          </a:p>
        </p:txBody>
      </p:sp>
      <p:sp>
        <p:nvSpPr>
          <p:cNvPr id="1028" name="Rectangle 4"/>
          <p:cNvSpPr>
            <a:spLocks noGrp="1" noChangeArrowheads="1"/>
          </p:cNvSpPr>
          <p:nvPr>
            <p:ph type="ftr"/>
          </p:nvPr>
        </p:nvSpPr>
        <p:spPr bwMode="auto">
          <a:xfrm>
            <a:off x="3124200" y="6248400"/>
            <a:ext cx="28908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itchFamily="16" charset="0"/>
                <a:ea typeface="Bitstream Vera Sans" charset="0"/>
                <a:cs typeface="Bitstream Vera Sans" charset="0"/>
              </a:defRPr>
            </a:lvl1pPr>
          </a:lstStyle>
          <a:p>
            <a:pPr>
              <a:defRPr/>
            </a:pPr>
            <a:r>
              <a:rPr lang="en-GB"/>
              <a:t>CCC-VR 5</a:t>
            </a:r>
          </a:p>
        </p:txBody>
      </p:sp>
      <p:sp>
        <p:nvSpPr>
          <p:cNvPr id="1029" name="Rectangle 5"/>
          <p:cNvSpPr>
            <a:spLocks noGrp="1" noChangeArrowheads="1"/>
          </p:cNvSpPr>
          <p:nvPr>
            <p:ph type="sldNum"/>
          </p:nvPr>
        </p:nvSpPr>
        <p:spPr bwMode="auto">
          <a:xfrm>
            <a:off x="6553200" y="6248400"/>
            <a:ext cx="19002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itchFamily="16" charset="0"/>
                <a:ea typeface="Bitstream Vera Sans" charset="0"/>
                <a:cs typeface="Bitstream Vera Sans" charset="0"/>
              </a:defRPr>
            </a:lvl1pPr>
          </a:lstStyle>
          <a:p>
            <a:pPr>
              <a:defRPr/>
            </a:pPr>
            <a:fld id="{C8CF0C1A-E21F-4693-A921-0999EDC129EF}" type="slidenum">
              <a:rPr lang="en-GB"/>
              <a:pPr>
                <a:defRPr/>
              </a:pPr>
              <a:t>‹Nr.›</a:t>
            </a:fld>
            <a:endParaRPr lang="en-GB" dirty="0"/>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hf hdr="0" ftr="0" dt="0"/>
  <p:txStyles>
    <p:titleStyle>
      <a:lvl1pPr algn="ctr" defTabSz="457200" rtl="0" eaLnBrk="0" fontAlgn="base" hangingPunct="0">
        <a:lnSpc>
          <a:spcPct val="207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lnSpc>
          <a:spcPct val="207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msgothic" charset="0"/>
          <a:cs typeface="msgothic" charset="0"/>
        </a:defRPr>
      </a:lvl2pPr>
      <a:lvl3pPr algn="ctr" defTabSz="457200" rtl="0" eaLnBrk="0" fontAlgn="base" hangingPunct="0">
        <a:lnSpc>
          <a:spcPct val="207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msgothic" charset="0"/>
          <a:cs typeface="msgothic" charset="0"/>
        </a:defRPr>
      </a:lvl3pPr>
      <a:lvl4pPr algn="ctr" defTabSz="457200" rtl="0" eaLnBrk="0" fontAlgn="base" hangingPunct="0">
        <a:lnSpc>
          <a:spcPct val="207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msgothic" charset="0"/>
          <a:cs typeface="msgothic" charset="0"/>
        </a:defRPr>
      </a:lvl4pPr>
      <a:lvl5pPr algn="ctr" defTabSz="457200" rtl="0" eaLnBrk="0" fontAlgn="base" hangingPunct="0">
        <a:lnSpc>
          <a:spcPct val="207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msgothic" charset="0"/>
          <a:cs typeface="msgothic" charset="0"/>
        </a:defRPr>
      </a:lvl5pPr>
      <a:lvl6pPr marL="457200" algn="ctr" defTabSz="457200" rtl="0" fontAlgn="base">
        <a:lnSpc>
          <a:spcPct val="207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gothic" charset="0"/>
          <a:cs typeface="msgothic" charset="0"/>
        </a:defRPr>
      </a:lvl6pPr>
      <a:lvl7pPr marL="914400" algn="ctr" defTabSz="457200" rtl="0" fontAlgn="base">
        <a:lnSpc>
          <a:spcPct val="207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gothic" charset="0"/>
          <a:cs typeface="msgothic" charset="0"/>
        </a:defRPr>
      </a:lvl7pPr>
      <a:lvl8pPr marL="1371600" algn="ctr" defTabSz="457200" rtl="0" fontAlgn="base">
        <a:lnSpc>
          <a:spcPct val="207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gothic" charset="0"/>
          <a:cs typeface="msgothic" charset="0"/>
        </a:defRPr>
      </a:lvl8pPr>
      <a:lvl9pPr marL="1828800" algn="ctr" defTabSz="457200" rtl="0" fontAlgn="base">
        <a:lnSpc>
          <a:spcPct val="207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gothic" charset="0"/>
          <a:cs typeface="msgothic" charset="0"/>
        </a:defRPr>
      </a:lvl9pPr>
    </p:titleStyle>
    <p:bodyStyle>
      <a:lvl1pPr marL="338138" indent="-338138" algn="l" defTabSz="457200" rtl="0" eaLnBrk="0" fontAlgn="base" hangingPunct="0">
        <a:lnSpc>
          <a:spcPct val="207000"/>
        </a:lnSpc>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38188" indent="-280988" algn="l" defTabSz="457200" rtl="0" eaLnBrk="0" fontAlgn="base" hangingPunct="0">
        <a:lnSpc>
          <a:spcPct val="207000"/>
        </a:lnSpc>
        <a:spcBef>
          <a:spcPts val="700"/>
        </a:spcBef>
        <a:spcAft>
          <a:spcPct val="0"/>
        </a:spcAft>
        <a:buClr>
          <a:srgbClr val="000000"/>
        </a:buClr>
        <a:buSzPct val="100000"/>
        <a:buFont typeface="Times New Roman" pitchFamily="18" charset="0"/>
        <a:buChar char="–"/>
        <a:defRPr sz="2800">
          <a:solidFill>
            <a:srgbClr val="000000"/>
          </a:solidFill>
          <a:latin typeface="+mn-lt"/>
          <a:ea typeface="+mn-ea"/>
          <a:cs typeface="+mn-cs"/>
        </a:defRPr>
      </a:lvl2pPr>
      <a:lvl3pPr marL="1143000" indent="-228600" algn="l" defTabSz="457200" rtl="0" eaLnBrk="0" fontAlgn="base" hangingPunct="0">
        <a:lnSpc>
          <a:spcPct val="207000"/>
        </a:lnSpc>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3pPr>
      <a:lvl4pPr marL="1600200" indent="-228600" algn="l" defTabSz="457200" rtl="0" eaLnBrk="0" fontAlgn="base" hangingPunct="0">
        <a:lnSpc>
          <a:spcPct val="207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4pPr>
      <a:lvl5pPr marL="2057400" indent="-228600" algn="l" defTabSz="457200" rtl="0" eaLnBrk="0" fontAlgn="base" hangingPunct="0">
        <a:lnSpc>
          <a:spcPct val="207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5pPr>
      <a:lvl6pPr marL="2514600" indent="-228600" algn="l" defTabSz="457200" rtl="0" fontAlgn="base">
        <a:lnSpc>
          <a:spcPct val="207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57200" rtl="0" fontAlgn="base">
        <a:lnSpc>
          <a:spcPct val="207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57200" rtl="0" fontAlgn="base">
        <a:lnSpc>
          <a:spcPct val="207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57200" rtl="0" fontAlgn="base">
        <a:lnSpc>
          <a:spcPct val="207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idx="4294967295"/>
          </p:nvPr>
        </p:nvSpPr>
        <p:spPr>
          <a:xfrm>
            <a:off x="685800" y="2403475"/>
            <a:ext cx="7772400" cy="925511"/>
          </a:xfrm>
        </p:spPr>
        <p:txBody>
          <a:bodyPr>
            <a:spAutoFit/>
          </a:bodyPr>
          <a:lstStyle/>
          <a:p>
            <a:pPr eaLnBrk="1" hangingPunct="1">
              <a:lnSpc>
                <a:spcPct val="100000"/>
              </a:lnSpc>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5400" b="1" dirty="0" err="1" smtClean="0">
                <a:latin typeface="Times New Roman" pitchFamily="18" charset="0"/>
                <a:cs typeface="Times New Roman" pitchFamily="18" charset="0"/>
              </a:rPr>
              <a:t>Titel</a:t>
            </a:r>
            <a:endParaRPr lang="en-GB" sz="5400" b="1" dirty="0" smtClean="0">
              <a:latin typeface="Verdana" pitchFamily="34" charset="0"/>
            </a:endParaRPr>
          </a:p>
        </p:txBody>
      </p:sp>
      <p:sp>
        <p:nvSpPr>
          <p:cNvPr id="6147" name="Rectangle 2"/>
          <p:cNvSpPr>
            <a:spLocks noGrp="1" noChangeArrowheads="1"/>
          </p:cNvSpPr>
          <p:nvPr>
            <p:ph type="subTitle" idx="4294967295"/>
          </p:nvPr>
        </p:nvSpPr>
        <p:spPr>
          <a:xfrm>
            <a:off x="838200" y="3886200"/>
            <a:ext cx="7406208" cy="1991072"/>
          </a:xfrm>
        </p:spPr>
        <p:txBody>
          <a:bodyPr>
            <a:noAutofit/>
          </a:bodyPr>
          <a:lstStyle/>
          <a:p>
            <a:pPr marL="0" indent="0" algn="ctr" eaLnBrk="1" hangingPunct="1">
              <a:lnSpc>
                <a:spcPct val="100000"/>
              </a:lnSpc>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000" i="1" dirty="0" smtClean="0">
              <a:latin typeface="Verdana" pitchFamily="34" charset="0"/>
            </a:endParaRPr>
          </a:p>
          <a:p>
            <a:pPr marL="0" indent="0" algn="ctr" eaLnBrk="1" hangingPunct="1">
              <a:lnSpc>
                <a:spcPct val="100000"/>
              </a:lnSpc>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latin typeface="Times New Roman" pitchFamily="18" charset="0"/>
                <a:cs typeface="Times New Roman" pitchFamily="18" charset="0"/>
              </a:rPr>
              <a:t>Manfred </a:t>
            </a:r>
            <a:r>
              <a:rPr lang="en-GB" sz="2400" dirty="0" err="1" smtClean="0">
                <a:latin typeface="Times New Roman" pitchFamily="18" charset="0"/>
                <a:cs typeface="Times New Roman" pitchFamily="18" charset="0"/>
              </a:rPr>
              <a:t>Thaller</a:t>
            </a:r>
            <a:endParaRPr lang="en-GB" sz="2400" dirty="0" smtClean="0">
              <a:latin typeface="Times New Roman" pitchFamily="18" charset="0"/>
              <a:cs typeface="Times New Roman" pitchFamily="18" charset="0"/>
            </a:endParaRPr>
          </a:p>
          <a:p>
            <a:pPr marL="0" indent="0" algn="ctr" eaLnBrk="1" hangingPunct="1">
              <a:lnSpc>
                <a:spcPct val="100000"/>
              </a:lnSpc>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err="1" smtClean="0">
                <a:latin typeface="Times New Roman" pitchFamily="18" charset="0"/>
                <a:cs typeface="Times New Roman" pitchFamily="18" charset="0"/>
              </a:rPr>
              <a:t>Universität</a:t>
            </a:r>
            <a:r>
              <a:rPr lang="en-GB" sz="1800" dirty="0" smtClean="0">
                <a:latin typeface="Times New Roman" pitchFamily="18" charset="0"/>
                <a:cs typeface="Times New Roman" pitchFamily="18" charset="0"/>
              </a:rPr>
              <a:t> </a:t>
            </a:r>
            <a:r>
              <a:rPr lang="en-GB" sz="1800" dirty="0" err="1" smtClean="0">
                <a:latin typeface="Times New Roman" pitchFamily="18" charset="0"/>
                <a:cs typeface="Times New Roman" pitchFamily="18" charset="0"/>
              </a:rPr>
              <a:t>zu</a:t>
            </a:r>
            <a:r>
              <a:rPr lang="en-GB" sz="1800" dirty="0" smtClean="0">
                <a:latin typeface="Times New Roman" pitchFamily="18" charset="0"/>
                <a:cs typeface="Times New Roman" pitchFamily="18" charset="0"/>
              </a:rPr>
              <a:t> Köln</a:t>
            </a:r>
          </a:p>
          <a:p>
            <a:pPr marL="0" indent="0" algn="ctr" eaLnBrk="1" hangingPunct="1">
              <a:lnSpc>
                <a:spcPct val="100000"/>
              </a:lnSpc>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800" dirty="0" smtClean="0">
              <a:latin typeface="Times New Roman" pitchFamily="18" charset="0"/>
              <a:cs typeface="Times New Roman" pitchFamily="18" charset="0"/>
            </a:endParaRPr>
          </a:p>
          <a:p>
            <a:pPr marL="0" indent="0" algn="ctr" eaLnBrk="1" hangingPunct="1">
              <a:lnSpc>
                <a:spcPct val="100000"/>
              </a:lnSpc>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err="1" smtClean="0">
                <a:latin typeface="Times New Roman" pitchFamily="18" charset="0"/>
                <a:cs typeface="Times New Roman" pitchFamily="18" charset="0"/>
              </a:rPr>
              <a:t>DHd</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Jahrestagung</a:t>
            </a:r>
            <a:r>
              <a:rPr lang="en-GB" sz="2000" dirty="0" smtClean="0">
                <a:latin typeface="Times New Roman" pitchFamily="18" charset="0"/>
                <a:cs typeface="Times New Roman" pitchFamily="18" charset="0"/>
              </a:rPr>
              <a:t>, Passau, 28. </a:t>
            </a:r>
            <a:r>
              <a:rPr lang="en-GB" sz="2000" dirty="0" err="1" smtClean="0">
                <a:latin typeface="Times New Roman" pitchFamily="18" charset="0"/>
                <a:cs typeface="Times New Roman" pitchFamily="18" charset="0"/>
              </a:rPr>
              <a:t>März</a:t>
            </a:r>
            <a:r>
              <a:rPr lang="en-GB" sz="2000" dirty="0" smtClean="0">
                <a:latin typeface="Times New Roman" pitchFamily="18" charset="0"/>
                <a:cs typeface="Times New Roman" pitchFamily="18" charset="0"/>
              </a:rPr>
              <a:t>  2014</a:t>
            </a:r>
          </a:p>
          <a:p>
            <a:pPr marL="0" indent="0" algn="ctr" eaLnBrk="1" hangingPunct="1">
              <a:lnSpc>
                <a:spcPct val="100000"/>
              </a:lnSpc>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i="1" dirty="0" smtClean="0">
              <a:latin typeface="Verdana" pitchFamily="34" charset="0"/>
            </a:endParaRPr>
          </a:p>
          <a:p>
            <a:pPr marL="0" indent="0" algn="ctr" eaLnBrk="1" hangingPunct="1">
              <a:lnSpc>
                <a:spcPct val="100000"/>
              </a:lnSpc>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Verdana" pitchFamily="34" charset="0"/>
              </a:rPr>
              <a:t> </a:t>
            </a:r>
            <a:endParaRPr lang="en-GB" sz="2000" dirty="0" smtClean="0">
              <a:latin typeface="Verdana" pitchFamily="34" charset="0"/>
            </a:endParaRPr>
          </a:p>
        </p:txBody>
      </p:sp>
      <p:pic>
        <p:nvPicPr>
          <p:cNvPr id="6148"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2" name="Foliennummernplatzhalter 1"/>
          <p:cNvSpPr>
            <a:spLocks noGrp="1"/>
          </p:cNvSpPr>
          <p:nvPr>
            <p:ph type="sldNum" idx="12"/>
          </p:nvPr>
        </p:nvSpPr>
        <p:spPr/>
        <p:txBody>
          <a:bodyPr/>
          <a:lstStyle/>
          <a:p>
            <a:pPr>
              <a:defRPr/>
            </a:pPr>
            <a:fld id="{3D7CB25C-A73A-4527-856D-CB537B75440F}" type="slidenum">
              <a:rPr lang="en-GB" smtClean="0"/>
              <a:pPr>
                <a:defRPr/>
              </a:pPr>
              <a:t>1</a:t>
            </a:fld>
            <a:endParaRPr lang="en-GB"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13317"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rgbClr val="000000"/>
                </a:solidFill>
              </a:rPr>
              <a:t>Digital Humanities != Text</a:t>
            </a:r>
            <a:endParaRPr lang="de-DE" sz="3600" b="1" dirty="0">
              <a:solidFill>
                <a:srgbClr val="000000"/>
              </a:solidFill>
            </a:endParaRPr>
          </a:p>
        </p:txBody>
      </p:sp>
      <p:sp>
        <p:nvSpPr>
          <p:cNvPr id="8" name="Inhaltsplatzhalter 6"/>
          <p:cNvSpPr>
            <a:spLocks noGrp="1"/>
          </p:cNvSpPr>
          <p:nvPr>
            <p:ph idx="1"/>
          </p:nvPr>
        </p:nvSpPr>
        <p:spPr>
          <a:xfrm>
            <a:off x="357188" y="1506438"/>
            <a:ext cx="8429625" cy="626418"/>
          </a:xfrm>
        </p:spPr>
        <p:txBody>
          <a:bodyPr/>
          <a:lstStyle/>
          <a:p>
            <a:pPr marL="0" indent="0">
              <a:lnSpc>
                <a:spcPct val="100000"/>
              </a:lnSpc>
              <a:spcBef>
                <a:spcPct val="0"/>
              </a:spcBef>
              <a:buNone/>
            </a:pPr>
            <a:r>
              <a:rPr lang="de-DE" sz="2800" dirty="0" smtClean="0"/>
              <a:t>… auch wenn wir Text verstehen wollen …</a:t>
            </a:r>
            <a:endParaRPr lang="de-DE" i="1" dirty="0" smtClean="0"/>
          </a:p>
          <a:p>
            <a:pPr marL="0" lvl="1">
              <a:lnSpc>
                <a:spcPct val="100000"/>
              </a:lnSpc>
              <a:spcBef>
                <a:spcPct val="0"/>
              </a:spcBef>
            </a:pPr>
            <a:endParaRPr lang="de-DE" dirty="0" smtClean="0"/>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65" y="2132856"/>
            <a:ext cx="7835973" cy="4198298"/>
          </a:xfrm>
          <a:prstGeom prst="rect">
            <a:avLst/>
          </a:prstGeom>
        </p:spPr>
      </p:pic>
      <p:sp>
        <p:nvSpPr>
          <p:cNvPr id="7" name="Textfeld 1"/>
          <p:cNvSpPr txBox="1">
            <a:spLocks noChangeArrowheads="1"/>
          </p:cNvSpPr>
          <p:nvPr/>
        </p:nvSpPr>
        <p:spPr bwMode="auto">
          <a:xfrm>
            <a:off x="827088" y="6308725"/>
            <a:ext cx="7632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1pPr>
            <a:lvl2pPr marL="742950" indent="-28575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2pPr>
            <a:lvl3pPr marL="1143000" indent="-22860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3pPr>
            <a:lvl4pPr marL="1600200" indent="-22860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4pPr>
            <a:lvl5pPr marL="2057400" indent="-22860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5pPr>
            <a:lvl6pPr marL="25146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6pPr>
            <a:lvl7pPr marL="29718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7pPr>
            <a:lvl8pPr marL="34290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8pPr>
            <a:lvl9pPr marL="38862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9pPr>
          </a:lstStyle>
          <a:p>
            <a:pPr eaLnBrk="1" hangingPunct="1">
              <a:lnSpc>
                <a:spcPct val="100000"/>
              </a:lnSpc>
            </a:pPr>
            <a:r>
              <a:rPr lang="de-DE" b="1" dirty="0">
                <a:solidFill>
                  <a:srgbClr val="000000"/>
                </a:solidFill>
              </a:rPr>
              <a:t>http://vpcp.chass.ncsu.edu</a:t>
            </a:r>
            <a:r>
              <a:rPr lang="de-DE" b="1" dirty="0" smtClean="0">
                <a:solidFill>
                  <a:srgbClr val="000000"/>
                </a:solidFill>
              </a:rPr>
              <a:t>/  --- „John Donne“</a:t>
            </a:r>
            <a:endParaRPr lang="de-DE" b="1" dirty="0">
              <a:solidFill>
                <a:srgbClr val="000000"/>
              </a:solidFill>
            </a:endParaRPr>
          </a:p>
        </p:txBody>
      </p:sp>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10</a:t>
            </a:fld>
            <a:endParaRPr lang="en-GB" dirty="0"/>
          </a:p>
        </p:txBody>
      </p:sp>
    </p:spTree>
    <p:extLst>
      <p:ext uri="{BB962C8B-B14F-4D97-AF65-F5344CB8AC3E}">
        <p14:creationId xmlns:p14="http://schemas.microsoft.com/office/powerpoint/2010/main" val="258441273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13317"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rgbClr val="000000"/>
                </a:solidFill>
              </a:rPr>
              <a:t>Digital Humanities != Text</a:t>
            </a:r>
            <a:endParaRPr lang="de-DE" sz="3600" b="1" dirty="0">
              <a:solidFill>
                <a:srgbClr val="000000"/>
              </a:solidFill>
            </a:endParaRPr>
          </a:p>
        </p:txBody>
      </p:sp>
      <p:sp>
        <p:nvSpPr>
          <p:cNvPr id="8" name="Inhaltsplatzhalter 6"/>
          <p:cNvSpPr>
            <a:spLocks noGrp="1"/>
          </p:cNvSpPr>
          <p:nvPr>
            <p:ph idx="1"/>
          </p:nvPr>
        </p:nvSpPr>
        <p:spPr>
          <a:xfrm>
            <a:off x="357188" y="1506438"/>
            <a:ext cx="8429625" cy="626418"/>
          </a:xfrm>
        </p:spPr>
        <p:txBody>
          <a:bodyPr/>
          <a:lstStyle/>
          <a:p>
            <a:pPr marL="0" indent="0">
              <a:lnSpc>
                <a:spcPct val="100000"/>
              </a:lnSpc>
              <a:spcBef>
                <a:spcPct val="0"/>
              </a:spcBef>
              <a:buNone/>
            </a:pPr>
            <a:r>
              <a:rPr lang="de-DE" sz="2800" dirty="0" smtClean="0"/>
              <a:t>… auch wenn wir Text verstehen wollen …</a:t>
            </a:r>
            <a:endParaRPr lang="de-DE" i="1" dirty="0" smtClean="0"/>
          </a:p>
          <a:p>
            <a:pPr marL="0" lvl="1">
              <a:lnSpc>
                <a:spcPct val="100000"/>
              </a:lnSpc>
              <a:spcBef>
                <a:spcPct val="0"/>
              </a:spcBef>
            </a:pPr>
            <a:endParaRPr lang="de-DE" dirty="0" smtClean="0"/>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051" y="2132856"/>
            <a:ext cx="7729400" cy="4198298"/>
          </a:xfrm>
          <a:prstGeom prst="rect">
            <a:avLst/>
          </a:prstGeom>
        </p:spPr>
      </p:pic>
      <p:sp>
        <p:nvSpPr>
          <p:cNvPr id="7" name="Textfeld 1"/>
          <p:cNvSpPr txBox="1">
            <a:spLocks noChangeArrowheads="1"/>
          </p:cNvSpPr>
          <p:nvPr/>
        </p:nvSpPr>
        <p:spPr bwMode="auto">
          <a:xfrm>
            <a:off x="827088" y="6308725"/>
            <a:ext cx="7632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1pPr>
            <a:lvl2pPr marL="742950" indent="-28575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2pPr>
            <a:lvl3pPr marL="1143000" indent="-22860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3pPr>
            <a:lvl4pPr marL="1600200" indent="-22860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4pPr>
            <a:lvl5pPr marL="2057400" indent="-22860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5pPr>
            <a:lvl6pPr marL="25146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6pPr>
            <a:lvl7pPr marL="29718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7pPr>
            <a:lvl8pPr marL="34290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8pPr>
            <a:lvl9pPr marL="38862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9pPr>
          </a:lstStyle>
          <a:p>
            <a:pPr eaLnBrk="1" hangingPunct="1">
              <a:lnSpc>
                <a:spcPct val="100000"/>
              </a:lnSpc>
            </a:pPr>
            <a:r>
              <a:rPr lang="de-DE" b="1" dirty="0">
                <a:solidFill>
                  <a:srgbClr val="000000"/>
                </a:solidFill>
              </a:rPr>
              <a:t>http://vpcp.chass.ncsu.edu</a:t>
            </a:r>
            <a:r>
              <a:rPr lang="de-DE" b="1" dirty="0" smtClean="0">
                <a:solidFill>
                  <a:srgbClr val="000000"/>
                </a:solidFill>
              </a:rPr>
              <a:t>/  --- „John Donne“</a:t>
            </a:r>
            <a:endParaRPr lang="de-DE" b="1" dirty="0">
              <a:solidFill>
                <a:srgbClr val="000000"/>
              </a:solidFill>
            </a:endParaRPr>
          </a:p>
        </p:txBody>
      </p:sp>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11</a:t>
            </a:fld>
            <a:endParaRPr lang="en-GB" dirty="0"/>
          </a:p>
        </p:txBody>
      </p:sp>
    </p:spTree>
    <p:extLst>
      <p:ext uri="{BB962C8B-B14F-4D97-AF65-F5344CB8AC3E}">
        <p14:creationId xmlns:p14="http://schemas.microsoft.com/office/powerpoint/2010/main" val="281890184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13317"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rgbClr val="000000"/>
                </a:solidFill>
              </a:rPr>
              <a:t>Digital Humanities != Text</a:t>
            </a:r>
            <a:endParaRPr lang="de-DE" sz="3600" b="1" dirty="0">
              <a:solidFill>
                <a:srgbClr val="000000"/>
              </a:solidFill>
            </a:endParaRPr>
          </a:p>
        </p:txBody>
      </p:sp>
      <p:sp>
        <p:nvSpPr>
          <p:cNvPr id="8" name="Inhaltsplatzhalter 6"/>
          <p:cNvSpPr>
            <a:spLocks noGrp="1"/>
          </p:cNvSpPr>
          <p:nvPr>
            <p:ph idx="1"/>
          </p:nvPr>
        </p:nvSpPr>
        <p:spPr>
          <a:xfrm>
            <a:off x="357188" y="1506438"/>
            <a:ext cx="8429625" cy="626418"/>
          </a:xfrm>
        </p:spPr>
        <p:txBody>
          <a:bodyPr/>
          <a:lstStyle/>
          <a:p>
            <a:pPr marL="0" indent="0">
              <a:lnSpc>
                <a:spcPct val="100000"/>
              </a:lnSpc>
              <a:spcBef>
                <a:spcPct val="0"/>
              </a:spcBef>
              <a:buNone/>
            </a:pPr>
            <a:r>
              <a:rPr lang="de-DE" sz="2800" dirty="0" smtClean="0"/>
              <a:t>… so wir darin übereinstimmen im Jahre 2014 zu leben.</a:t>
            </a:r>
            <a:endParaRPr lang="de-DE" i="1" dirty="0" smtClean="0"/>
          </a:p>
          <a:p>
            <a:pPr marL="0" lvl="1">
              <a:lnSpc>
                <a:spcPct val="100000"/>
              </a:lnSpc>
              <a:spcBef>
                <a:spcPct val="0"/>
              </a:spcBef>
            </a:pPr>
            <a:endParaRPr lang="de-DE" dirty="0" smtClean="0"/>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499" y="2132856"/>
            <a:ext cx="7484503" cy="4198298"/>
          </a:xfrm>
          <a:prstGeom prst="rect">
            <a:avLst/>
          </a:prstGeom>
        </p:spPr>
      </p:pic>
      <p:sp>
        <p:nvSpPr>
          <p:cNvPr id="7" name="Textfeld 1"/>
          <p:cNvSpPr txBox="1">
            <a:spLocks noChangeArrowheads="1"/>
          </p:cNvSpPr>
          <p:nvPr/>
        </p:nvSpPr>
        <p:spPr bwMode="auto">
          <a:xfrm>
            <a:off x="827088" y="6308725"/>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1pPr>
            <a:lvl2pPr marL="742950" indent="-28575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2pPr>
            <a:lvl3pPr marL="1143000" indent="-22860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3pPr>
            <a:lvl4pPr marL="1600200" indent="-22860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4pPr>
            <a:lvl5pPr marL="2057400" indent="-22860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5pPr>
            <a:lvl6pPr marL="25146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6pPr>
            <a:lvl7pPr marL="29718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7pPr>
            <a:lvl8pPr marL="34290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8pPr>
            <a:lvl9pPr marL="38862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9pPr>
          </a:lstStyle>
          <a:p>
            <a:pPr>
              <a:lnSpc>
                <a:spcPct val="100000"/>
              </a:lnSpc>
            </a:pPr>
            <a:r>
              <a:rPr lang="de-DE" sz="1800" dirty="0">
                <a:solidFill>
                  <a:schemeClr val="tx1"/>
                </a:solidFill>
              </a:rPr>
              <a:t>Süddeutsche Zeitung, Nr. 58, 9./10. März 2013, Wochenendbeilage, p. V2/2  </a:t>
            </a:r>
          </a:p>
        </p:txBody>
      </p:sp>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12</a:t>
            </a:fld>
            <a:endParaRPr lang="en-GB" dirty="0"/>
          </a:p>
        </p:txBody>
      </p:sp>
    </p:spTree>
    <p:extLst>
      <p:ext uri="{BB962C8B-B14F-4D97-AF65-F5344CB8AC3E}">
        <p14:creationId xmlns:p14="http://schemas.microsoft.com/office/powerpoint/2010/main" val="408126441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13317"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rgbClr val="000000"/>
                </a:solidFill>
              </a:rPr>
              <a:t>Digital Humanities != Text</a:t>
            </a:r>
            <a:endParaRPr lang="de-DE" sz="3600" b="1" dirty="0">
              <a:solidFill>
                <a:srgbClr val="000000"/>
              </a:solidFill>
            </a:endParaRPr>
          </a:p>
        </p:txBody>
      </p:sp>
      <p:sp>
        <p:nvSpPr>
          <p:cNvPr id="8" name="Inhaltsplatzhalter 6"/>
          <p:cNvSpPr>
            <a:spLocks noGrp="1"/>
          </p:cNvSpPr>
          <p:nvPr>
            <p:ph idx="1"/>
          </p:nvPr>
        </p:nvSpPr>
        <p:spPr>
          <a:xfrm>
            <a:off x="357188" y="1506438"/>
            <a:ext cx="8429625" cy="626418"/>
          </a:xfrm>
        </p:spPr>
        <p:txBody>
          <a:bodyPr/>
          <a:lstStyle/>
          <a:p>
            <a:pPr marL="0" indent="0">
              <a:lnSpc>
                <a:spcPct val="100000"/>
              </a:lnSpc>
              <a:spcBef>
                <a:spcPct val="0"/>
              </a:spcBef>
              <a:buNone/>
            </a:pPr>
            <a:r>
              <a:rPr lang="de-DE" sz="2800" dirty="0" smtClean="0"/>
              <a:t>… so wir darin übereinstimmen im Jahre 2014 zu leben.</a:t>
            </a:r>
            <a:endParaRPr lang="de-DE" i="1" dirty="0" smtClean="0"/>
          </a:p>
          <a:p>
            <a:pPr marL="0" lvl="1">
              <a:lnSpc>
                <a:spcPct val="100000"/>
              </a:lnSpc>
              <a:spcBef>
                <a:spcPct val="0"/>
              </a:spcBef>
            </a:pPr>
            <a:endParaRPr lang="de-DE" dirty="0" smtClean="0"/>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2898" y="2132856"/>
            <a:ext cx="4337704" cy="4198298"/>
          </a:xfrm>
          <a:prstGeom prst="rect">
            <a:avLst/>
          </a:prstGeom>
        </p:spPr>
      </p:pic>
      <p:sp>
        <p:nvSpPr>
          <p:cNvPr id="7" name="Textfeld 1"/>
          <p:cNvSpPr txBox="1">
            <a:spLocks noChangeArrowheads="1"/>
          </p:cNvSpPr>
          <p:nvPr/>
        </p:nvSpPr>
        <p:spPr bwMode="auto">
          <a:xfrm>
            <a:off x="827088" y="6308725"/>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1pPr>
            <a:lvl2pPr marL="742950" indent="-28575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2pPr>
            <a:lvl3pPr marL="1143000" indent="-22860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3pPr>
            <a:lvl4pPr marL="1600200" indent="-22860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4pPr>
            <a:lvl5pPr marL="2057400" indent="-22860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5pPr>
            <a:lvl6pPr marL="25146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6pPr>
            <a:lvl7pPr marL="29718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7pPr>
            <a:lvl8pPr marL="34290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8pPr>
            <a:lvl9pPr marL="38862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9pPr>
          </a:lstStyle>
          <a:p>
            <a:pPr>
              <a:lnSpc>
                <a:spcPct val="100000"/>
              </a:lnSpc>
            </a:pPr>
            <a:r>
              <a:rPr lang="de-DE" sz="1800" dirty="0">
                <a:solidFill>
                  <a:schemeClr val="tx1"/>
                </a:solidFill>
              </a:rPr>
              <a:t>Süddeutsche Zeitung, Nr. 58, 9./10. März 2013, Wochenendbeilage, p. V2/2  </a:t>
            </a:r>
          </a:p>
        </p:txBody>
      </p:sp>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13</a:t>
            </a:fld>
            <a:endParaRPr lang="en-GB" dirty="0"/>
          </a:p>
        </p:txBody>
      </p:sp>
    </p:spTree>
    <p:extLst>
      <p:ext uri="{BB962C8B-B14F-4D97-AF65-F5344CB8AC3E}">
        <p14:creationId xmlns:p14="http://schemas.microsoft.com/office/powerpoint/2010/main" val="359487551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7" name="Inhaltsplatzhalter 6"/>
          <p:cNvSpPr>
            <a:spLocks noGrp="1"/>
          </p:cNvSpPr>
          <p:nvPr>
            <p:ph idx="1"/>
          </p:nvPr>
        </p:nvSpPr>
        <p:spPr>
          <a:xfrm>
            <a:off x="357188" y="1508400"/>
            <a:ext cx="8429625" cy="4944936"/>
          </a:xfrm>
        </p:spPr>
        <p:txBody>
          <a:bodyPr/>
          <a:lstStyle/>
          <a:p>
            <a:pPr marL="0">
              <a:lnSpc>
                <a:spcPct val="100000"/>
              </a:lnSpc>
              <a:spcBef>
                <a:spcPct val="0"/>
              </a:spcBef>
              <a:buFont typeface="Wingdings" pitchFamily="2" charset="2"/>
              <a:buChar char="v"/>
            </a:pPr>
            <a:r>
              <a:rPr lang="de-DE" sz="2400" dirty="0" smtClean="0"/>
              <a:t>Textbasiert: </a:t>
            </a:r>
          </a:p>
          <a:p>
            <a:pPr marL="0" lvl="1">
              <a:lnSpc>
                <a:spcPct val="100000"/>
              </a:lnSpc>
              <a:spcBef>
                <a:spcPct val="0"/>
              </a:spcBef>
            </a:pPr>
            <a:r>
              <a:rPr lang="de-DE" sz="2400" dirty="0" smtClean="0"/>
              <a:t>"</a:t>
            </a:r>
            <a:r>
              <a:rPr lang="de-DE" sz="2400" dirty="0" err="1" smtClean="0"/>
              <a:t>Literary</a:t>
            </a:r>
            <a:r>
              <a:rPr lang="de-DE" sz="2400" dirty="0" smtClean="0"/>
              <a:t> Computing" / Editionsphilologie. </a:t>
            </a:r>
          </a:p>
          <a:p>
            <a:pPr marL="0" lvl="1">
              <a:lnSpc>
                <a:spcPct val="100000"/>
              </a:lnSpc>
              <a:spcBef>
                <a:spcPct val="0"/>
              </a:spcBef>
            </a:pPr>
            <a:r>
              <a:rPr lang="de-DE" sz="2400" dirty="0" smtClean="0"/>
              <a:t>Computerlinguistik. </a:t>
            </a:r>
          </a:p>
          <a:p>
            <a:pPr marL="0">
              <a:lnSpc>
                <a:spcPct val="100000"/>
              </a:lnSpc>
              <a:spcBef>
                <a:spcPct val="0"/>
              </a:spcBef>
              <a:buFont typeface="Wingdings" pitchFamily="2" charset="2"/>
              <a:buChar char="v"/>
            </a:pPr>
            <a:r>
              <a:rPr lang="de-DE" sz="2400" dirty="0" smtClean="0"/>
              <a:t>"Faktenanalyse": </a:t>
            </a:r>
          </a:p>
          <a:p>
            <a:pPr marL="0" lvl="1">
              <a:lnSpc>
                <a:spcPct val="100000"/>
              </a:lnSpc>
              <a:spcBef>
                <a:spcPct val="0"/>
              </a:spcBef>
            </a:pPr>
            <a:r>
              <a:rPr lang="de-DE" sz="2400" dirty="0" smtClean="0"/>
              <a:t>Quantitativ / datenbankgestütztes "Historical </a:t>
            </a:r>
            <a:r>
              <a:rPr lang="de-DE" sz="2400" dirty="0" err="1" smtClean="0"/>
              <a:t>computing</a:t>
            </a:r>
            <a:r>
              <a:rPr lang="de-DE" sz="2400" dirty="0" smtClean="0"/>
              <a:t>". </a:t>
            </a:r>
          </a:p>
          <a:p>
            <a:pPr marL="0" lvl="1">
              <a:lnSpc>
                <a:spcPct val="100000"/>
              </a:lnSpc>
              <a:spcBef>
                <a:spcPct val="0"/>
              </a:spcBef>
            </a:pPr>
            <a:r>
              <a:rPr lang="de-DE" sz="2400" dirty="0" smtClean="0"/>
              <a:t>GIS fokussierte Untergruppe. </a:t>
            </a:r>
          </a:p>
          <a:p>
            <a:pPr marL="0" lvl="1">
              <a:lnSpc>
                <a:spcPct val="100000"/>
              </a:lnSpc>
              <a:spcBef>
                <a:spcPct val="0"/>
              </a:spcBef>
            </a:pPr>
            <a:r>
              <a:rPr lang="de-DE" sz="2400" dirty="0" smtClean="0"/>
              <a:t>Simulationsorientierte Untergruppe. </a:t>
            </a:r>
          </a:p>
          <a:p>
            <a:pPr marL="0">
              <a:lnSpc>
                <a:spcPct val="100000"/>
              </a:lnSpc>
              <a:spcBef>
                <a:spcPct val="0"/>
              </a:spcBef>
              <a:buFont typeface="Wingdings" pitchFamily="2" charset="2"/>
              <a:buChar char="v"/>
            </a:pPr>
            <a:r>
              <a:rPr lang="de-DE" sz="2400" dirty="0" smtClean="0"/>
              <a:t>Analyse nicht-textueller Information: </a:t>
            </a:r>
          </a:p>
          <a:p>
            <a:pPr marL="0" lvl="1">
              <a:lnSpc>
                <a:spcPct val="100000"/>
              </a:lnSpc>
              <a:spcBef>
                <a:spcPct val="0"/>
              </a:spcBef>
            </a:pPr>
            <a:r>
              <a:rPr lang="de-DE" sz="2400" dirty="0" smtClean="0"/>
              <a:t>"Visuelle Disziplinen". </a:t>
            </a:r>
          </a:p>
          <a:p>
            <a:pPr marL="0" lvl="1">
              <a:lnSpc>
                <a:spcPct val="100000"/>
              </a:lnSpc>
              <a:spcBef>
                <a:spcPct val="0"/>
              </a:spcBef>
            </a:pPr>
            <a:r>
              <a:rPr lang="de-DE" sz="2400" dirty="0" smtClean="0"/>
              <a:t>Kulturerbe. </a:t>
            </a:r>
          </a:p>
          <a:p>
            <a:pPr marL="0">
              <a:lnSpc>
                <a:spcPct val="100000"/>
              </a:lnSpc>
              <a:spcBef>
                <a:spcPct val="0"/>
              </a:spcBef>
              <a:buFont typeface="Wingdings" pitchFamily="2" charset="2"/>
              <a:buChar char="v"/>
            </a:pPr>
            <a:r>
              <a:rPr lang="de-DE" sz="2400" dirty="0" smtClean="0"/>
              <a:t>"</a:t>
            </a:r>
            <a:r>
              <a:rPr lang="de-DE" sz="2400" dirty="0" err="1" smtClean="0"/>
              <a:t>Humanities</a:t>
            </a:r>
            <a:r>
              <a:rPr lang="de-DE" sz="2400" dirty="0" smtClean="0"/>
              <a:t> Computer </a:t>
            </a:r>
            <a:r>
              <a:rPr lang="de-DE" sz="2400" i="1" dirty="0" smtClean="0"/>
              <a:t>Science</a:t>
            </a:r>
            <a:r>
              <a:rPr lang="de-DE" sz="2400" dirty="0" smtClean="0"/>
              <a:t>": </a:t>
            </a:r>
          </a:p>
          <a:p>
            <a:pPr marL="0" lvl="1">
              <a:lnSpc>
                <a:spcPct val="100000"/>
              </a:lnSpc>
              <a:spcBef>
                <a:spcPct val="0"/>
              </a:spcBef>
            </a:pPr>
            <a:r>
              <a:rPr lang="de-DE" sz="2400" dirty="0" smtClean="0"/>
              <a:t>Algorithmische Orientierung. </a:t>
            </a:r>
          </a:p>
          <a:p>
            <a:pPr marL="0" lvl="1">
              <a:lnSpc>
                <a:spcPct val="100000"/>
              </a:lnSpc>
              <a:spcBef>
                <a:spcPct val="0"/>
              </a:spcBef>
            </a:pPr>
            <a:r>
              <a:rPr lang="de-DE" sz="2400" dirty="0" smtClean="0"/>
              <a:t>Epistemologie geisteswissenschaftlicher Information. </a:t>
            </a:r>
          </a:p>
          <a:p>
            <a:pPr marL="0">
              <a:lnSpc>
                <a:spcPct val="100000"/>
              </a:lnSpc>
              <a:buFont typeface="Times New Roman" pitchFamily="18" charset="0"/>
              <a:buNone/>
            </a:pPr>
            <a:endParaRPr lang="de-DE" dirty="0" smtClean="0"/>
          </a:p>
        </p:txBody>
      </p:sp>
      <p:sp>
        <p:nvSpPr>
          <p:cNvPr id="6"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chemeClr val="tx1"/>
                </a:solidFill>
              </a:rPr>
              <a:t>Geisteswissenschaften und IT</a:t>
            </a:r>
            <a:endParaRPr lang="de-DE" sz="3600" b="1" dirty="0">
              <a:solidFill>
                <a:schemeClr val="tx1"/>
              </a:solidFill>
            </a:endParaRPr>
          </a:p>
        </p:txBody>
      </p:sp>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14</a:t>
            </a:fld>
            <a:endParaRPr lang="en-GB" dirty="0"/>
          </a:p>
        </p:txBody>
      </p:sp>
    </p:spTree>
    <p:extLst>
      <p:ext uri="{BB962C8B-B14F-4D97-AF65-F5344CB8AC3E}">
        <p14:creationId xmlns:p14="http://schemas.microsoft.com/office/powerpoint/2010/main" val="277152452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7" name="Inhaltsplatzhalter 6"/>
          <p:cNvSpPr>
            <a:spLocks noGrp="1"/>
          </p:cNvSpPr>
          <p:nvPr>
            <p:ph idx="1"/>
          </p:nvPr>
        </p:nvSpPr>
        <p:spPr>
          <a:xfrm>
            <a:off x="357188" y="1508400"/>
            <a:ext cx="8429625" cy="4944936"/>
          </a:xfrm>
        </p:spPr>
        <p:txBody>
          <a:bodyPr/>
          <a:lstStyle/>
          <a:p>
            <a:pPr marL="0">
              <a:lnSpc>
                <a:spcPct val="100000"/>
              </a:lnSpc>
              <a:spcBef>
                <a:spcPct val="0"/>
              </a:spcBef>
              <a:buFont typeface="Wingdings" pitchFamily="2" charset="2"/>
              <a:buChar char="v"/>
            </a:pPr>
            <a:r>
              <a:rPr lang="de-DE" sz="2400" dirty="0" smtClean="0"/>
              <a:t>Textbasiert: </a:t>
            </a:r>
          </a:p>
          <a:p>
            <a:pPr marL="0" lvl="1">
              <a:lnSpc>
                <a:spcPct val="100000"/>
              </a:lnSpc>
              <a:spcBef>
                <a:spcPct val="0"/>
              </a:spcBef>
            </a:pPr>
            <a:r>
              <a:rPr lang="de-DE" sz="2400" dirty="0" smtClean="0"/>
              <a:t>"</a:t>
            </a:r>
            <a:r>
              <a:rPr lang="de-DE" sz="2400" dirty="0" err="1" smtClean="0"/>
              <a:t>Literary</a:t>
            </a:r>
            <a:r>
              <a:rPr lang="de-DE" sz="2400" dirty="0" smtClean="0"/>
              <a:t> Computing" / Editionsphilologie.  </a:t>
            </a:r>
            <a:r>
              <a:rPr lang="de-DE" sz="2400" b="1" dirty="0" smtClean="0">
                <a:solidFill>
                  <a:schemeClr val="tx2">
                    <a:lumMod val="75000"/>
                  </a:schemeClr>
                </a:solidFill>
              </a:rPr>
              <a:t>Digital </a:t>
            </a:r>
            <a:r>
              <a:rPr lang="de-DE" sz="2400" b="1" dirty="0" err="1" smtClean="0">
                <a:solidFill>
                  <a:schemeClr val="tx2">
                    <a:lumMod val="75000"/>
                  </a:schemeClr>
                </a:solidFill>
              </a:rPr>
              <a:t>Humanities</a:t>
            </a:r>
            <a:endParaRPr lang="de-DE" sz="2400" b="1" dirty="0" smtClean="0">
              <a:solidFill>
                <a:schemeClr val="tx2">
                  <a:lumMod val="75000"/>
                </a:schemeClr>
              </a:solidFill>
            </a:endParaRPr>
          </a:p>
          <a:p>
            <a:pPr marL="0" lvl="1">
              <a:lnSpc>
                <a:spcPct val="100000"/>
              </a:lnSpc>
              <a:spcBef>
                <a:spcPct val="0"/>
              </a:spcBef>
            </a:pPr>
            <a:r>
              <a:rPr lang="de-DE" sz="2400" dirty="0" smtClean="0"/>
              <a:t>Computerlinguistik. </a:t>
            </a:r>
          </a:p>
          <a:p>
            <a:pPr marL="0">
              <a:lnSpc>
                <a:spcPct val="100000"/>
              </a:lnSpc>
              <a:spcBef>
                <a:spcPct val="0"/>
              </a:spcBef>
              <a:buFont typeface="Wingdings" pitchFamily="2" charset="2"/>
              <a:buChar char="v"/>
            </a:pPr>
            <a:r>
              <a:rPr lang="de-DE" sz="2400" dirty="0" smtClean="0"/>
              <a:t>"Faktenanalyse": </a:t>
            </a:r>
          </a:p>
          <a:p>
            <a:pPr marL="0" lvl="1">
              <a:lnSpc>
                <a:spcPct val="100000"/>
              </a:lnSpc>
              <a:spcBef>
                <a:spcPct val="0"/>
              </a:spcBef>
            </a:pPr>
            <a:r>
              <a:rPr lang="de-DE" sz="2400" dirty="0" smtClean="0"/>
              <a:t>Quantitativ / datenbankgestütztes "Historical </a:t>
            </a:r>
            <a:r>
              <a:rPr lang="de-DE" sz="2400" dirty="0" err="1" smtClean="0"/>
              <a:t>computing</a:t>
            </a:r>
            <a:r>
              <a:rPr lang="de-DE" sz="2400" dirty="0" smtClean="0"/>
              <a:t>". </a:t>
            </a:r>
          </a:p>
          <a:p>
            <a:pPr marL="0" lvl="1">
              <a:lnSpc>
                <a:spcPct val="100000"/>
              </a:lnSpc>
              <a:spcBef>
                <a:spcPct val="0"/>
              </a:spcBef>
            </a:pPr>
            <a:r>
              <a:rPr lang="de-DE" sz="2400" dirty="0" smtClean="0"/>
              <a:t>GIS fokussierte Untergruppe. </a:t>
            </a:r>
          </a:p>
          <a:p>
            <a:pPr marL="0" lvl="1">
              <a:lnSpc>
                <a:spcPct val="100000"/>
              </a:lnSpc>
              <a:spcBef>
                <a:spcPct val="0"/>
              </a:spcBef>
            </a:pPr>
            <a:r>
              <a:rPr lang="de-DE" sz="2400" dirty="0" smtClean="0"/>
              <a:t>Simulationsorientierte Untergruppe. </a:t>
            </a:r>
          </a:p>
          <a:p>
            <a:pPr marL="0">
              <a:lnSpc>
                <a:spcPct val="100000"/>
              </a:lnSpc>
              <a:spcBef>
                <a:spcPct val="0"/>
              </a:spcBef>
              <a:buFont typeface="Wingdings" pitchFamily="2" charset="2"/>
              <a:buChar char="v"/>
            </a:pPr>
            <a:r>
              <a:rPr lang="de-DE" sz="2400" dirty="0" smtClean="0"/>
              <a:t>Analyse nicht-textueller Information: </a:t>
            </a:r>
          </a:p>
          <a:p>
            <a:pPr marL="0" lvl="1">
              <a:lnSpc>
                <a:spcPct val="100000"/>
              </a:lnSpc>
              <a:spcBef>
                <a:spcPct val="0"/>
              </a:spcBef>
            </a:pPr>
            <a:r>
              <a:rPr lang="de-DE" sz="2400" dirty="0" smtClean="0"/>
              <a:t>"Visuelle Disziplinen". </a:t>
            </a:r>
          </a:p>
          <a:p>
            <a:pPr marL="0" lvl="1">
              <a:lnSpc>
                <a:spcPct val="100000"/>
              </a:lnSpc>
              <a:spcBef>
                <a:spcPct val="0"/>
              </a:spcBef>
            </a:pPr>
            <a:r>
              <a:rPr lang="de-DE" sz="2400" dirty="0" smtClean="0"/>
              <a:t>Kulturerbe. </a:t>
            </a:r>
            <a:r>
              <a:rPr lang="de-DE" sz="2400" b="1" dirty="0" smtClean="0">
                <a:solidFill>
                  <a:schemeClr val="tx2">
                    <a:lumMod val="75000"/>
                  </a:schemeClr>
                </a:solidFill>
              </a:rPr>
              <a:t>Digital </a:t>
            </a:r>
            <a:r>
              <a:rPr lang="de-DE" sz="2400" b="1" dirty="0" err="1" smtClean="0">
                <a:solidFill>
                  <a:schemeClr val="tx2">
                    <a:lumMod val="75000"/>
                  </a:schemeClr>
                </a:solidFill>
              </a:rPr>
              <a:t>Humanities</a:t>
            </a:r>
            <a:endParaRPr lang="de-DE" sz="2400" dirty="0" smtClean="0"/>
          </a:p>
          <a:p>
            <a:pPr marL="0">
              <a:lnSpc>
                <a:spcPct val="100000"/>
              </a:lnSpc>
              <a:spcBef>
                <a:spcPct val="0"/>
              </a:spcBef>
              <a:buFont typeface="Wingdings" pitchFamily="2" charset="2"/>
              <a:buChar char="v"/>
            </a:pPr>
            <a:r>
              <a:rPr lang="de-DE" sz="2400" dirty="0" smtClean="0"/>
              <a:t>"</a:t>
            </a:r>
            <a:r>
              <a:rPr lang="de-DE" sz="2400" dirty="0" err="1" smtClean="0"/>
              <a:t>Humanities</a:t>
            </a:r>
            <a:r>
              <a:rPr lang="de-DE" sz="2400" dirty="0" smtClean="0"/>
              <a:t> Computer </a:t>
            </a:r>
            <a:r>
              <a:rPr lang="de-DE" sz="2400" i="1" dirty="0" smtClean="0"/>
              <a:t>Science</a:t>
            </a:r>
            <a:r>
              <a:rPr lang="de-DE" sz="2400" dirty="0" smtClean="0"/>
              <a:t>": </a:t>
            </a:r>
          </a:p>
          <a:p>
            <a:pPr marL="0" lvl="1">
              <a:lnSpc>
                <a:spcPct val="100000"/>
              </a:lnSpc>
              <a:spcBef>
                <a:spcPct val="0"/>
              </a:spcBef>
            </a:pPr>
            <a:r>
              <a:rPr lang="de-DE" sz="2400" dirty="0" smtClean="0"/>
              <a:t>Algorithmische Orientierung. </a:t>
            </a:r>
          </a:p>
          <a:p>
            <a:pPr marL="0" lvl="1">
              <a:lnSpc>
                <a:spcPct val="100000"/>
              </a:lnSpc>
              <a:spcBef>
                <a:spcPct val="0"/>
              </a:spcBef>
            </a:pPr>
            <a:r>
              <a:rPr lang="de-DE" sz="2400" dirty="0" smtClean="0"/>
              <a:t>Epistemologie geisteswissenschaftlicher Information. </a:t>
            </a:r>
          </a:p>
          <a:p>
            <a:pPr marL="0">
              <a:lnSpc>
                <a:spcPct val="100000"/>
              </a:lnSpc>
              <a:buFont typeface="Times New Roman" pitchFamily="18" charset="0"/>
              <a:buNone/>
            </a:pPr>
            <a:endParaRPr lang="de-DE" dirty="0" smtClean="0"/>
          </a:p>
        </p:txBody>
      </p:sp>
      <p:sp>
        <p:nvSpPr>
          <p:cNvPr id="6"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chemeClr val="tx1"/>
                </a:solidFill>
              </a:rPr>
              <a:t>Geisteswissenschaften und IT</a:t>
            </a:r>
            <a:endParaRPr lang="de-DE" sz="3600" b="1" dirty="0">
              <a:solidFill>
                <a:schemeClr val="tx1"/>
              </a:solidFill>
            </a:endParaRPr>
          </a:p>
        </p:txBody>
      </p:sp>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15</a:t>
            </a:fld>
            <a:endParaRPr lang="en-GB" dirty="0"/>
          </a:p>
        </p:txBody>
      </p:sp>
    </p:spTree>
    <p:extLst>
      <p:ext uri="{BB962C8B-B14F-4D97-AF65-F5344CB8AC3E}">
        <p14:creationId xmlns:p14="http://schemas.microsoft.com/office/powerpoint/2010/main" val="44161963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7" name="Inhaltsplatzhalter 6"/>
          <p:cNvSpPr>
            <a:spLocks noGrp="1"/>
          </p:cNvSpPr>
          <p:nvPr>
            <p:ph idx="1"/>
          </p:nvPr>
        </p:nvSpPr>
        <p:spPr>
          <a:xfrm>
            <a:off x="357188" y="1508400"/>
            <a:ext cx="8429625" cy="4944936"/>
          </a:xfrm>
        </p:spPr>
        <p:txBody>
          <a:bodyPr/>
          <a:lstStyle/>
          <a:p>
            <a:pPr marL="0">
              <a:lnSpc>
                <a:spcPct val="100000"/>
              </a:lnSpc>
              <a:spcBef>
                <a:spcPct val="0"/>
              </a:spcBef>
              <a:buFont typeface="Wingdings" pitchFamily="2" charset="2"/>
              <a:buChar char="v"/>
            </a:pPr>
            <a:r>
              <a:rPr lang="de-DE" sz="2400" dirty="0" smtClean="0"/>
              <a:t>Textbasiert: </a:t>
            </a:r>
          </a:p>
          <a:p>
            <a:pPr marL="0" lvl="1">
              <a:lnSpc>
                <a:spcPct val="100000"/>
              </a:lnSpc>
              <a:spcBef>
                <a:spcPct val="0"/>
              </a:spcBef>
            </a:pPr>
            <a:r>
              <a:rPr lang="de-DE" sz="2400" dirty="0" smtClean="0"/>
              <a:t>"</a:t>
            </a:r>
            <a:r>
              <a:rPr lang="de-DE" sz="2400" dirty="0" err="1" smtClean="0"/>
              <a:t>Literary</a:t>
            </a:r>
            <a:r>
              <a:rPr lang="de-DE" sz="2400" dirty="0" smtClean="0"/>
              <a:t> Computing" / Editionsphilologie.  </a:t>
            </a:r>
            <a:r>
              <a:rPr lang="de-DE" sz="2400" b="1" dirty="0" smtClean="0">
                <a:solidFill>
                  <a:schemeClr val="tx2">
                    <a:lumMod val="75000"/>
                  </a:schemeClr>
                </a:solidFill>
              </a:rPr>
              <a:t>Digital </a:t>
            </a:r>
            <a:r>
              <a:rPr lang="de-DE" sz="2400" b="1" dirty="0" err="1" smtClean="0">
                <a:solidFill>
                  <a:schemeClr val="tx2">
                    <a:lumMod val="75000"/>
                  </a:schemeClr>
                </a:solidFill>
              </a:rPr>
              <a:t>Humanities</a:t>
            </a:r>
            <a:endParaRPr lang="de-DE" sz="2400" b="1" dirty="0" smtClean="0">
              <a:solidFill>
                <a:schemeClr val="tx2">
                  <a:lumMod val="75000"/>
                </a:schemeClr>
              </a:solidFill>
            </a:endParaRPr>
          </a:p>
          <a:p>
            <a:pPr marL="0" lvl="1">
              <a:lnSpc>
                <a:spcPct val="100000"/>
              </a:lnSpc>
              <a:spcBef>
                <a:spcPct val="0"/>
              </a:spcBef>
            </a:pPr>
            <a:r>
              <a:rPr lang="de-DE" sz="2400" dirty="0" smtClean="0"/>
              <a:t>Computerlinguistik. </a:t>
            </a:r>
            <a:r>
              <a:rPr lang="de-DE" sz="2400" b="1" dirty="0" smtClean="0">
                <a:solidFill>
                  <a:schemeClr val="tx2">
                    <a:lumMod val="40000"/>
                    <a:lumOff val="60000"/>
                  </a:schemeClr>
                </a:solidFill>
              </a:rPr>
              <a:t>Digital </a:t>
            </a:r>
            <a:r>
              <a:rPr lang="de-DE" sz="2400" b="1" dirty="0" err="1" smtClean="0">
                <a:solidFill>
                  <a:schemeClr val="tx2">
                    <a:lumMod val="40000"/>
                    <a:lumOff val="60000"/>
                  </a:schemeClr>
                </a:solidFill>
              </a:rPr>
              <a:t>Humanities</a:t>
            </a:r>
            <a:endParaRPr lang="de-DE" sz="2400" dirty="0" smtClean="0">
              <a:solidFill>
                <a:schemeClr val="tx2">
                  <a:lumMod val="40000"/>
                  <a:lumOff val="60000"/>
                </a:schemeClr>
              </a:solidFill>
            </a:endParaRPr>
          </a:p>
          <a:p>
            <a:pPr marL="0">
              <a:lnSpc>
                <a:spcPct val="100000"/>
              </a:lnSpc>
              <a:spcBef>
                <a:spcPct val="0"/>
              </a:spcBef>
              <a:buFont typeface="Wingdings" pitchFamily="2" charset="2"/>
              <a:buChar char="v"/>
            </a:pPr>
            <a:r>
              <a:rPr lang="de-DE" sz="2400" dirty="0" smtClean="0"/>
              <a:t>"Faktenanalyse": </a:t>
            </a:r>
          </a:p>
          <a:p>
            <a:pPr marL="0" lvl="1">
              <a:lnSpc>
                <a:spcPct val="100000"/>
              </a:lnSpc>
              <a:spcBef>
                <a:spcPct val="0"/>
              </a:spcBef>
            </a:pPr>
            <a:r>
              <a:rPr lang="de-DE" sz="2400" dirty="0" smtClean="0"/>
              <a:t>Quantitativ / datenbankgestütztes "Historical </a:t>
            </a:r>
            <a:r>
              <a:rPr lang="de-DE" sz="2400" dirty="0" err="1" smtClean="0"/>
              <a:t>computing</a:t>
            </a:r>
            <a:r>
              <a:rPr lang="de-DE" sz="2400" dirty="0" smtClean="0"/>
              <a:t>". </a:t>
            </a:r>
          </a:p>
          <a:p>
            <a:pPr marL="0" lvl="1">
              <a:lnSpc>
                <a:spcPct val="100000"/>
              </a:lnSpc>
              <a:spcBef>
                <a:spcPct val="0"/>
              </a:spcBef>
            </a:pPr>
            <a:r>
              <a:rPr lang="de-DE" sz="2400" dirty="0" smtClean="0"/>
              <a:t>GIS fokussierte Untergruppe. </a:t>
            </a:r>
          </a:p>
          <a:p>
            <a:pPr marL="0" lvl="1">
              <a:lnSpc>
                <a:spcPct val="100000"/>
              </a:lnSpc>
              <a:spcBef>
                <a:spcPct val="0"/>
              </a:spcBef>
            </a:pPr>
            <a:r>
              <a:rPr lang="de-DE" sz="2400" dirty="0" smtClean="0"/>
              <a:t>Simulationsorientierte Untergruppe. </a:t>
            </a:r>
          </a:p>
          <a:p>
            <a:pPr marL="0">
              <a:lnSpc>
                <a:spcPct val="100000"/>
              </a:lnSpc>
              <a:spcBef>
                <a:spcPct val="0"/>
              </a:spcBef>
              <a:buFont typeface="Wingdings" pitchFamily="2" charset="2"/>
              <a:buChar char="v"/>
            </a:pPr>
            <a:r>
              <a:rPr lang="de-DE" sz="2400" dirty="0" smtClean="0"/>
              <a:t>Analyse nicht-textueller Information: </a:t>
            </a:r>
          </a:p>
          <a:p>
            <a:pPr marL="0" lvl="1">
              <a:lnSpc>
                <a:spcPct val="100000"/>
              </a:lnSpc>
              <a:spcBef>
                <a:spcPct val="0"/>
              </a:spcBef>
            </a:pPr>
            <a:r>
              <a:rPr lang="de-DE" sz="2400" dirty="0" smtClean="0"/>
              <a:t>"Visuelle Disziplinen". </a:t>
            </a:r>
          </a:p>
          <a:p>
            <a:pPr marL="0" lvl="1">
              <a:lnSpc>
                <a:spcPct val="100000"/>
              </a:lnSpc>
              <a:spcBef>
                <a:spcPct val="0"/>
              </a:spcBef>
            </a:pPr>
            <a:r>
              <a:rPr lang="de-DE" sz="2400" dirty="0" smtClean="0"/>
              <a:t>Kulturerbe. </a:t>
            </a:r>
            <a:r>
              <a:rPr lang="de-DE" sz="2400" b="1" dirty="0" smtClean="0">
                <a:solidFill>
                  <a:schemeClr val="tx2">
                    <a:lumMod val="75000"/>
                  </a:schemeClr>
                </a:solidFill>
              </a:rPr>
              <a:t>Digital </a:t>
            </a:r>
            <a:r>
              <a:rPr lang="de-DE" sz="2400" b="1" dirty="0" err="1" smtClean="0">
                <a:solidFill>
                  <a:schemeClr val="tx2">
                    <a:lumMod val="75000"/>
                  </a:schemeClr>
                </a:solidFill>
              </a:rPr>
              <a:t>Humanities</a:t>
            </a:r>
            <a:endParaRPr lang="de-DE" sz="2400" dirty="0" smtClean="0"/>
          </a:p>
          <a:p>
            <a:pPr marL="0">
              <a:lnSpc>
                <a:spcPct val="100000"/>
              </a:lnSpc>
              <a:spcBef>
                <a:spcPct val="0"/>
              </a:spcBef>
              <a:buFont typeface="Wingdings" pitchFamily="2" charset="2"/>
              <a:buChar char="v"/>
            </a:pPr>
            <a:r>
              <a:rPr lang="de-DE" sz="2400" dirty="0" smtClean="0"/>
              <a:t>"</a:t>
            </a:r>
            <a:r>
              <a:rPr lang="de-DE" sz="2400" dirty="0" err="1" smtClean="0"/>
              <a:t>Humanities</a:t>
            </a:r>
            <a:r>
              <a:rPr lang="de-DE" sz="2400" dirty="0" smtClean="0"/>
              <a:t> Computer </a:t>
            </a:r>
            <a:r>
              <a:rPr lang="de-DE" sz="2400" i="1" dirty="0" smtClean="0"/>
              <a:t>Science</a:t>
            </a:r>
            <a:r>
              <a:rPr lang="de-DE" sz="2400" dirty="0" smtClean="0"/>
              <a:t>": </a:t>
            </a:r>
          </a:p>
          <a:p>
            <a:pPr marL="0" lvl="1">
              <a:lnSpc>
                <a:spcPct val="100000"/>
              </a:lnSpc>
              <a:spcBef>
                <a:spcPct val="0"/>
              </a:spcBef>
            </a:pPr>
            <a:r>
              <a:rPr lang="de-DE" sz="2400" dirty="0" smtClean="0"/>
              <a:t>Algorithmische Orientierung. </a:t>
            </a:r>
          </a:p>
          <a:p>
            <a:pPr marL="0" lvl="1">
              <a:lnSpc>
                <a:spcPct val="100000"/>
              </a:lnSpc>
              <a:spcBef>
                <a:spcPct val="0"/>
              </a:spcBef>
            </a:pPr>
            <a:r>
              <a:rPr lang="de-DE" sz="2400" dirty="0" smtClean="0"/>
              <a:t>Epistemologie geisteswissenschaftlicher Information. </a:t>
            </a:r>
          </a:p>
          <a:p>
            <a:pPr marL="0">
              <a:lnSpc>
                <a:spcPct val="100000"/>
              </a:lnSpc>
              <a:buFont typeface="Times New Roman" pitchFamily="18" charset="0"/>
              <a:buNone/>
            </a:pPr>
            <a:endParaRPr lang="de-DE" dirty="0" smtClean="0"/>
          </a:p>
        </p:txBody>
      </p:sp>
      <p:sp>
        <p:nvSpPr>
          <p:cNvPr id="6"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chemeClr val="tx1"/>
                </a:solidFill>
              </a:rPr>
              <a:t>Geisteswissenschaften und IT</a:t>
            </a:r>
            <a:endParaRPr lang="de-DE" sz="3600" b="1" dirty="0">
              <a:solidFill>
                <a:schemeClr val="tx1"/>
              </a:solidFill>
            </a:endParaRPr>
          </a:p>
        </p:txBody>
      </p:sp>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16</a:t>
            </a:fld>
            <a:endParaRPr lang="en-GB" dirty="0"/>
          </a:p>
        </p:txBody>
      </p:sp>
    </p:spTree>
    <p:extLst>
      <p:ext uri="{BB962C8B-B14F-4D97-AF65-F5344CB8AC3E}">
        <p14:creationId xmlns:p14="http://schemas.microsoft.com/office/powerpoint/2010/main" val="27623244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
                                            <p:txEl>
                                              <p:pRg st="11" end="11"/>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04775"/>
            <a:ext cx="2438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 name="Text Box 10"/>
          <p:cNvSpPr txBox="1">
            <a:spLocks noChangeArrowheads="1"/>
          </p:cNvSpPr>
          <p:nvPr/>
        </p:nvSpPr>
        <p:spPr bwMode="auto">
          <a:xfrm>
            <a:off x="574675" y="1484313"/>
            <a:ext cx="8174038" cy="4308102"/>
          </a:xfrm>
          <a:prstGeom prst="rect">
            <a:avLst/>
          </a:prstGeom>
          <a:noFill/>
          <a:ln w="0">
            <a:noFill/>
            <a:miter lim="800000"/>
            <a:headEnd/>
            <a:tailEnd/>
          </a:ln>
          <a:effectLst/>
          <a:extLst/>
        </p:spPr>
        <p:txBody>
          <a:bodyPr>
            <a:spAutoFit/>
          </a:bodyPr>
          <a:lstStyle/>
          <a:p>
            <a:pPr defTabSz="914400" fontAlgn="auto">
              <a:lnSpc>
                <a:spcPct val="100000"/>
              </a:lnSpc>
              <a:spcBef>
                <a:spcPts val="0"/>
              </a:spcBef>
              <a:spcAft>
                <a:spcPts val="0"/>
              </a:spcAft>
              <a:defRPr/>
            </a:pPr>
            <a:r>
              <a:rPr lang="de-DE" sz="3200" b="1" kern="0" dirty="0">
                <a:solidFill>
                  <a:sysClr val="windowText" lastClr="000000"/>
                </a:solidFill>
              </a:rPr>
              <a:t>Gibt es eine nichtdigitale Archäologie?</a:t>
            </a:r>
          </a:p>
          <a:p>
            <a:pPr defTabSz="914400" fontAlgn="auto">
              <a:lnSpc>
                <a:spcPct val="100000"/>
              </a:lnSpc>
              <a:spcBef>
                <a:spcPts val="0"/>
              </a:spcBef>
              <a:spcAft>
                <a:spcPts val="0"/>
              </a:spcAft>
              <a:defRPr/>
            </a:pPr>
            <a:endParaRPr lang="de-DE" sz="3200" b="1" kern="0" dirty="0">
              <a:solidFill>
                <a:sysClr val="windowText" lastClr="000000"/>
              </a:solidFill>
            </a:endParaRPr>
          </a:p>
          <a:p>
            <a:pPr marL="457200" indent="-457200" defTabSz="914400" fontAlgn="auto">
              <a:lnSpc>
                <a:spcPct val="100000"/>
              </a:lnSpc>
              <a:spcBef>
                <a:spcPts val="0"/>
              </a:spcBef>
              <a:spcAft>
                <a:spcPts val="0"/>
              </a:spcAft>
              <a:buFont typeface="Wingdings" panose="05000000000000000000" pitchFamily="2" charset="2"/>
              <a:buChar char="v"/>
              <a:defRPr/>
            </a:pPr>
            <a:r>
              <a:rPr lang="de-DE" sz="2800" kern="0" dirty="0">
                <a:solidFill>
                  <a:sysClr val="windowText" lastClr="000000"/>
                </a:solidFill>
              </a:rPr>
              <a:t>Prospektion ohne rechnergestützte Datenerhebung?</a:t>
            </a:r>
          </a:p>
          <a:p>
            <a:pPr marL="457200" indent="-457200" defTabSz="914400" fontAlgn="auto">
              <a:lnSpc>
                <a:spcPct val="100000"/>
              </a:lnSpc>
              <a:spcBef>
                <a:spcPts val="0"/>
              </a:spcBef>
              <a:spcAft>
                <a:spcPts val="0"/>
              </a:spcAft>
              <a:buFont typeface="Wingdings" panose="05000000000000000000" pitchFamily="2" charset="2"/>
              <a:buChar char="v"/>
              <a:defRPr/>
            </a:pPr>
            <a:r>
              <a:rPr lang="de-DE" sz="2800" kern="0" dirty="0">
                <a:solidFill>
                  <a:sysClr val="windowText" lastClr="000000"/>
                </a:solidFill>
              </a:rPr>
              <a:t>Fundverwaltungen ohne Datenbank?</a:t>
            </a:r>
          </a:p>
          <a:p>
            <a:pPr marL="457200" indent="-457200" defTabSz="914400" fontAlgn="auto">
              <a:lnSpc>
                <a:spcPct val="100000"/>
              </a:lnSpc>
              <a:spcBef>
                <a:spcPts val="0"/>
              </a:spcBef>
              <a:spcAft>
                <a:spcPts val="0"/>
              </a:spcAft>
              <a:buFont typeface="Wingdings" panose="05000000000000000000" pitchFamily="2" charset="2"/>
              <a:buChar char="v"/>
              <a:defRPr/>
            </a:pPr>
            <a:r>
              <a:rPr lang="de-DE" sz="2800" kern="0" dirty="0">
                <a:solidFill>
                  <a:sysClr val="windowText" lastClr="000000"/>
                </a:solidFill>
              </a:rPr>
              <a:t>Grabungen / Landschaftsarchäologie ohne GIS?</a:t>
            </a:r>
          </a:p>
          <a:p>
            <a:pPr marL="457200" indent="-457200" defTabSz="914400" fontAlgn="auto">
              <a:lnSpc>
                <a:spcPct val="100000"/>
              </a:lnSpc>
              <a:spcBef>
                <a:spcPts val="0"/>
              </a:spcBef>
              <a:spcAft>
                <a:spcPts val="0"/>
              </a:spcAft>
              <a:buFont typeface="Wingdings" panose="05000000000000000000" pitchFamily="2" charset="2"/>
              <a:buChar char="v"/>
              <a:defRPr/>
            </a:pPr>
            <a:r>
              <a:rPr lang="de-DE" sz="2800" kern="0" dirty="0">
                <a:solidFill>
                  <a:sysClr val="windowText" lastClr="000000"/>
                </a:solidFill>
              </a:rPr>
              <a:t>Rekonstruktionen / Visualisierungen ohne 3D Software?</a:t>
            </a:r>
          </a:p>
          <a:p>
            <a:pPr marL="457200" indent="-457200" defTabSz="914400" fontAlgn="auto">
              <a:lnSpc>
                <a:spcPct val="100000"/>
              </a:lnSpc>
              <a:spcBef>
                <a:spcPts val="0"/>
              </a:spcBef>
              <a:spcAft>
                <a:spcPts val="0"/>
              </a:spcAft>
              <a:buFont typeface="Wingdings" panose="05000000000000000000" pitchFamily="2" charset="2"/>
              <a:buChar char="v"/>
              <a:defRPr/>
            </a:pPr>
            <a:r>
              <a:rPr lang="de-DE" sz="2800" kern="0" dirty="0">
                <a:solidFill>
                  <a:sysClr val="windowText" lastClr="000000"/>
                </a:solidFill>
              </a:rPr>
              <a:t>[ Interpretationen ohne Bilddatenbanken? ]</a:t>
            </a:r>
          </a:p>
          <a:p>
            <a:pPr defTabSz="914400" fontAlgn="auto">
              <a:spcBef>
                <a:spcPts val="0"/>
              </a:spcBef>
              <a:spcAft>
                <a:spcPts val="0"/>
              </a:spcAft>
              <a:defRPr/>
            </a:pPr>
            <a:endParaRPr lang="de-DE" kern="0" dirty="0">
              <a:solidFill>
                <a:sysClr val="windowText" lastClr="000000"/>
              </a:solidFill>
            </a:endParaRPr>
          </a:p>
        </p:txBody>
      </p:sp>
      <p:sp>
        <p:nvSpPr>
          <p:cNvPr id="19460" name="Rectangle 1"/>
          <p:cNvSpPr>
            <a:spLocks noGrp="1" noChangeArrowheads="1"/>
          </p:cNvSpPr>
          <p:nvPr>
            <p:ph type="title"/>
          </p:nvPr>
        </p:nvSpPr>
        <p:spPr>
          <a:xfrm>
            <a:off x="179388" y="314325"/>
            <a:ext cx="6480175" cy="1062038"/>
          </a:xfrm>
        </p:spPr>
        <p:txBody>
          <a:bodyPr tIns="35202"/>
          <a:lstStyle/>
          <a:p>
            <a:pPr algn="l">
              <a:lnSpc>
                <a:spcPct val="100000"/>
              </a:lnSpc>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de-DE" sz="3200" b="1" smtClean="0"/>
              <a:t>Digitale Archäologie als Normalfall</a:t>
            </a:r>
          </a:p>
        </p:txBody>
      </p:sp>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17</a:t>
            </a:fld>
            <a:endParaRPr lang="en-GB" dirty="0"/>
          </a:p>
        </p:txBody>
      </p:sp>
    </p:spTree>
    <p:extLst>
      <p:ext uri="{BB962C8B-B14F-4D97-AF65-F5344CB8AC3E}">
        <p14:creationId xmlns:p14="http://schemas.microsoft.com/office/powerpoint/2010/main" val="124790412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7" name="Inhaltsplatzhalter 6"/>
          <p:cNvSpPr>
            <a:spLocks noGrp="1"/>
          </p:cNvSpPr>
          <p:nvPr>
            <p:ph idx="1"/>
          </p:nvPr>
        </p:nvSpPr>
        <p:spPr>
          <a:xfrm>
            <a:off x="357188" y="1506438"/>
            <a:ext cx="8429625" cy="5018906"/>
          </a:xfrm>
        </p:spPr>
        <p:txBody>
          <a:bodyPr/>
          <a:lstStyle/>
          <a:p>
            <a:pPr marL="0" indent="0">
              <a:lnSpc>
                <a:spcPct val="100000"/>
              </a:lnSpc>
              <a:spcBef>
                <a:spcPct val="0"/>
              </a:spcBef>
              <a:buNone/>
            </a:pPr>
            <a:r>
              <a:rPr lang="de-DE" sz="2800" dirty="0" smtClean="0"/>
              <a:t>These Thaller: </a:t>
            </a:r>
            <a:r>
              <a:rPr lang="de-DE" sz="2800" i="1" dirty="0" smtClean="0"/>
              <a:t>Es </a:t>
            </a:r>
            <a:r>
              <a:rPr lang="de-DE" sz="2800" i="1" dirty="0"/>
              <a:t>ist zweifelhaft, ob </a:t>
            </a:r>
            <a:r>
              <a:rPr lang="de-DE" sz="2800" i="1" dirty="0" smtClean="0"/>
              <a:t>Computerlinguistik </a:t>
            </a:r>
            <a:r>
              <a:rPr lang="de-DE" sz="2800" i="1" dirty="0"/>
              <a:t>/ </a:t>
            </a:r>
            <a:r>
              <a:rPr lang="de-DE" sz="2800" i="1" dirty="0" smtClean="0"/>
              <a:t>Korpuslinguistik / Textmining wirklich </a:t>
            </a:r>
            <a:r>
              <a:rPr lang="de-DE" sz="2800" i="1" dirty="0"/>
              <a:t>Bestandteil der Digital Humanities </a:t>
            </a:r>
            <a:r>
              <a:rPr lang="de-DE" sz="2800" i="1" dirty="0" smtClean="0"/>
              <a:t>sind. Vielmehr </a:t>
            </a:r>
            <a:r>
              <a:rPr lang="de-DE" sz="2800" i="1" dirty="0"/>
              <a:t>gibt es gute Gründe zur Annahme, dass sie eine eigene Disziplin </a:t>
            </a:r>
            <a:r>
              <a:rPr lang="de-DE" sz="2800" i="1" dirty="0" smtClean="0"/>
              <a:t>bildet</a:t>
            </a:r>
            <a:r>
              <a:rPr lang="de-DE" sz="2800" i="1" dirty="0"/>
              <a:t>, deren Verfahren zwar für die </a:t>
            </a:r>
            <a:r>
              <a:rPr lang="de-DE" sz="2800" i="1" dirty="0" smtClean="0"/>
              <a:t>Digital Humanities </a:t>
            </a:r>
            <a:r>
              <a:rPr lang="de-DE" sz="2800" i="1" dirty="0"/>
              <a:t>nützlich sein können, aber </a:t>
            </a:r>
            <a:r>
              <a:rPr lang="de-DE" sz="2800" i="1" dirty="0" smtClean="0"/>
              <a:t>keineswegs </a:t>
            </a:r>
            <a:r>
              <a:rPr lang="de-DE" sz="2800" i="1" dirty="0"/>
              <a:t>zu deren Kern zählen.</a:t>
            </a:r>
            <a:endParaRPr lang="de-DE" i="1" dirty="0" smtClean="0"/>
          </a:p>
          <a:p>
            <a:pPr marL="0" lvl="1">
              <a:lnSpc>
                <a:spcPct val="100000"/>
              </a:lnSpc>
              <a:spcBef>
                <a:spcPct val="0"/>
              </a:spcBef>
            </a:pPr>
            <a:endParaRPr lang="de-DE" dirty="0" smtClean="0"/>
          </a:p>
        </p:txBody>
      </p:sp>
      <p:sp>
        <p:nvSpPr>
          <p:cNvPr id="13317"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rgbClr val="000000"/>
                </a:solidFill>
              </a:rPr>
              <a:t>Genesis 2</a:t>
            </a:r>
            <a:endParaRPr lang="de-DE" sz="3600" b="1" dirty="0">
              <a:solidFill>
                <a:srgbClr val="000000"/>
              </a:solidFill>
            </a:endParaRPr>
          </a:p>
        </p:txBody>
      </p:sp>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18</a:t>
            </a:fld>
            <a:endParaRPr lang="en-GB" dirty="0"/>
          </a:p>
        </p:txBody>
      </p:sp>
    </p:spTree>
    <p:extLst>
      <p:ext uri="{BB962C8B-B14F-4D97-AF65-F5344CB8AC3E}">
        <p14:creationId xmlns:p14="http://schemas.microsoft.com/office/powerpoint/2010/main" val="170398023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7" name="Inhaltsplatzhalter 6"/>
          <p:cNvSpPr>
            <a:spLocks noGrp="1"/>
          </p:cNvSpPr>
          <p:nvPr>
            <p:ph idx="1"/>
          </p:nvPr>
        </p:nvSpPr>
        <p:spPr>
          <a:xfrm>
            <a:off x="357188" y="1506438"/>
            <a:ext cx="8429625" cy="5018906"/>
          </a:xfrm>
        </p:spPr>
        <p:txBody>
          <a:bodyPr/>
          <a:lstStyle/>
          <a:p>
            <a:pPr marL="0" indent="0">
              <a:lnSpc>
                <a:spcPct val="100000"/>
              </a:lnSpc>
              <a:spcBef>
                <a:spcPct val="0"/>
              </a:spcBef>
              <a:buNone/>
            </a:pPr>
            <a:r>
              <a:rPr lang="de-DE" sz="2800" dirty="0" smtClean="0"/>
              <a:t>These Thaller: </a:t>
            </a:r>
            <a:r>
              <a:rPr lang="de-DE" sz="2800" i="1" dirty="0" smtClean="0"/>
              <a:t>Es </a:t>
            </a:r>
            <a:r>
              <a:rPr lang="de-DE" sz="2800" i="1" dirty="0"/>
              <a:t>ist zweifelhaft, ob </a:t>
            </a:r>
            <a:r>
              <a:rPr lang="de-DE" sz="2800" i="1" dirty="0" smtClean="0"/>
              <a:t>Computerlinguistik </a:t>
            </a:r>
            <a:r>
              <a:rPr lang="de-DE" sz="2800" i="1" dirty="0"/>
              <a:t>/ </a:t>
            </a:r>
            <a:r>
              <a:rPr lang="de-DE" sz="2800" i="1" dirty="0" smtClean="0"/>
              <a:t>Korpuslinguistik / Textmining wirklich </a:t>
            </a:r>
            <a:r>
              <a:rPr lang="de-DE" sz="2800" i="1" dirty="0"/>
              <a:t>Bestandteil der Digital Humanities </a:t>
            </a:r>
            <a:r>
              <a:rPr lang="de-DE" sz="2800" i="1" dirty="0" smtClean="0"/>
              <a:t>sind. Vielmehr </a:t>
            </a:r>
            <a:r>
              <a:rPr lang="de-DE" sz="2800" i="1" dirty="0"/>
              <a:t>gibt es gute Gründe zur Annahme, dass sie eine eigene Disziplin </a:t>
            </a:r>
            <a:r>
              <a:rPr lang="de-DE" sz="2800" i="1" dirty="0" smtClean="0"/>
              <a:t>bildet</a:t>
            </a:r>
            <a:r>
              <a:rPr lang="de-DE" sz="2800" i="1" dirty="0"/>
              <a:t>, deren Verfahren zwar für die </a:t>
            </a:r>
            <a:r>
              <a:rPr lang="de-DE" sz="2800" i="1" dirty="0" smtClean="0"/>
              <a:t>Digital Humanities </a:t>
            </a:r>
            <a:r>
              <a:rPr lang="de-DE" sz="2800" b="1" i="1" u="sng" dirty="0" smtClean="0"/>
              <a:t>sehr</a:t>
            </a:r>
            <a:r>
              <a:rPr lang="de-DE" sz="2800" i="1" dirty="0" smtClean="0"/>
              <a:t> nützlich </a:t>
            </a:r>
            <a:r>
              <a:rPr lang="de-DE" sz="2800" i="1" dirty="0"/>
              <a:t>sein können, aber </a:t>
            </a:r>
            <a:r>
              <a:rPr lang="de-DE" sz="2800" i="1" dirty="0" smtClean="0"/>
              <a:t>keineswegs </a:t>
            </a:r>
            <a:r>
              <a:rPr lang="de-DE" sz="2800" i="1" dirty="0"/>
              <a:t>zu deren Kern zählen.</a:t>
            </a:r>
            <a:endParaRPr lang="de-DE" i="1" dirty="0" smtClean="0"/>
          </a:p>
          <a:p>
            <a:pPr marL="0" lvl="1" indent="0">
              <a:lnSpc>
                <a:spcPct val="100000"/>
              </a:lnSpc>
              <a:spcBef>
                <a:spcPct val="0"/>
              </a:spcBef>
              <a:buNone/>
            </a:pPr>
            <a:endParaRPr lang="de-DE" dirty="0" smtClean="0"/>
          </a:p>
        </p:txBody>
      </p:sp>
      <p:sp>
        <p:nvSpPr>
          <p:cNvPr id="13317"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rgbClr val="000000"/>
                </a:solidFill>
              </a:rPr>
              <a:t>Genesis 2</a:t>
            </a:r>
            <a:endParaRPr lang="de-DE" sz="3600" b="1" dirty="0">
              <a:solidFill>
                <a:srgbClr val="000000"/>
              </a:solidFill>
            </a:endParaRPr>
          </a:p>
        </p:txBody>
      </p:sp>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19</a:t>
            </a:fld>
            <a:endParaRPr lang="en-GB" dirty="0"/>
          </a:p>
        </p:txBody>
      </p:sp>
    </p:spTree>
    <p:extLst>
      <p:ext uri="{BB962C8B-B14F-4D97-AF65-F5344CB8AC3E}">
        <p14:creationId xmlns:p14="http://schemas.microsoft.com/office/powerpoint/2010/main" val="228839399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7" name="Inhaltsplatzhalter 6"/>
          <p:cNvSpPr>
            <a:spLocks noGrp="1"/>
          </p:cNvSpPr>
          <p:nvPr>
            <p:ph idx="1"/>
          </p:nvPr>
        </p:nvSpPr>
        <p:spPr>
          <a:xfrm>
            <a:off x="357188" y="1506438"/>
            <a:ext cx="8429625" cy="5018906"/>
          </a:xfrm>
        </p:spPr>
        <p:txBody>
          <a:bodyPr/>
          <a:lstStyle/>
          <a:p>
            <a:pPr marL="0" indent="0">
              <a:lnSpc>
                <a:spcPct val="100000"/>
              </a:lnSpc>
              <a:spcBef>
                <a:spcPct val="0"/>
              </a:spcBef>
              <a:buNone/>
            </a:pPr>
            <a:r>
              <a:rPr lang="en-US" sz="2800" dirty="0" smtClean="0"/>
              <a:t>Leipzig, 26.07.2013, Culture &amp; Technology – The European Summer School in Digital Humanities</a:t>
            </a:r>
          </a:p>
          <a:p>
            <a:pPr marL="0" indent="0">
              <a:lnSpc>
                <a:spcPct val="100000"/>
              </a:lnSpc>
              <a:spcBef>
                <a:spcPct val="0"/>
              </a:spcBef>
              <a:buNone/>
            </a:pPr>
            <a:endParaRPr lang="en-US" sz="2800" dirty="0"/>
          </a:p>
          <a:p>
            <a:pPr marL="0" indent="0">
              <a:lnSpc>
                <a:spcPct val="100000"/>
              </a:lnSpc>
              <a:spcBef>
                <a:spcPct val="0"/>
              </a:spcBef>
              <a:buNone/>
            </a:pPr>
            <a:r>
              <a:rPr lang="en-US" sz="2800" dirty="0" smtClean="0"/>
              <a:t>Panel: </a:t>
            </a:r>
            <a:r>
              <a:rPr lang="en-US" sz="2800" i="1" dirty="0" smtClean="0"/>
              <a:t>Humanities</a:t>
            </a:r>
            <a:r>
              <a:rPr lang="en-US" sz="2800" i="1" dirty="0"/>
              <a:t>, Libraries and Computer Science - How to Manage the Synergies and Antagonisms</a:t>
            </a:r>
            <a:r>
              <a:rPr lang="en-US" sz="2800" i="1" dirty="0" smtClean="0"/>
              <a:t>?</a:t>
            </a:r>
            <a:endParaRPr lang="en-US" sz="2800" dirty="0" smtClean="0"/>
          </a:p>
          <a:p>
            <a:pPr marL="0" indent="0">
              <a:lnSpc>
                <a:spcPct val="100000"/>
              </a:lnSpc>
              <a:spcBef>
                <a:spcPct val="0"/>
              </a:spcBef>
              <a:buNone/>
            </a:pPr>
            <a:endParaRPr lang="en-US" sz="2800" i="1" dirty="0"/>
          </a:p>
          <a:p>
            <a:pPr marL="0" indent="0">
              <a:lnSpc>
                <a:spcPct val="100000"/>
              </a:lnSpc>
              <a:spcBef>
                <a:spcPct val="0"/>
              </a:spcBef>
              <a:buNone/>
            </a:pPr>
            <a:r>
              <a:rPr lang="de-DE" sz="2800" dirty="0" smtClean="0"/>
              <a:t>Heyer (meine Paraphrase): Computerlinguistik / </a:t>
            </a:r>
            <a:r>
              <a:rPr lang="de-DE" sz="2800" dirty="0" err="1" smtClean="0"/>
              <a:t>Corpuslinguistik</a:t>
            </a:r>
            <a:r>
              <a:rPr lang="de-DE" sz="2800" dirty="0" smtClean="0"/>
              <a:t> / Textmining kann alle Probleme der Geisteswissenschaften lösen.</a:t>
            </a:r>
          </a:p>
          <a:p>
            <a:pPr marL="0" indent="0">
              <a:lnSpc>
                <a:spcPct val="100000"/>
              </a:lnSpc>
              <a:spcBef>
                <a:spcPct val="0"/>
              </a:spcBef>
              <a:buNone/>
            </a:pPr>
            <a:endParaRPr lang="de-DE" sz="2800" dirty="0" smtClean="0"/>
          </a:p>
          <a:p>
            <a:pPr marL="0" lvl="1" indent="0">
              <a:lnSpc>
                <a:spcPct val="100000"/>
              </a:lnSpc>
              <a:spcBef>
                <a:spcPct val="0"/>
              </a:spcBef>
              <a:buNone/>
            </a:pPr>
            <a:r>
              <a:rPr lang="de-DE" dirty="0" smtClean="0"/>
              <a:t>Thaller: Nein !!!!!!!!!!!!!!!!!!!!!!!!!!!!</a:t>
            </a:r>
          </a:p>
        </p:txBody>
      </p:sp>
      <p:sp>
        <p:nvSpPr>
          <p:cNvPr id="13317"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chemeClr val="tx1"/>
                </a:solidFill>
              </a:rPr>
              <a:t>Genesis 1</a:t>
            </a:r>
            <a:endParaRPr lang="de-DE" sz="3600" b="1" dirty="0">
              <a:solidFill>
                <a:schemeClr val="tx1"/>
              </a:solidFill>
            </a:endParaRPr>
          </a:p>
        </p:txBody>
      </p:sp>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2</a:t>
            </a:fld>
            <a:endParaRPr lang="en-GB" dirty="0"/>
          </a:p>
        </p:txBody>
      </p:sp>
    </p:spTree>
    <p:extLst>
      <p:ext uri="{BB962C8B-B14F-4D97-AF65-F5344CB8AC3E}">
        <p14:creationId xmlns:p14="http://schemas.microsoft.com/office/powerpoint/2010/main" val="962035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7" name="Inhaltsplatzhalter 6"/>
          <p:cNvSpPr>
            <a:spLocks noGrp="1"/>
          </p:cNvSpPr>
          <p:nvPr>
            <p:ph idx="1"/>
          </p:nvPr>
        </p:nvSpPr>
        <p:spPr>
          <a:xfrm>
            <a:off x="357188" y="1506438"/>
            <a:ext cx="8429625" cy="5018906"/>
          </a:xfrm>
        </p:spPr>
        <p:txBody>
          <a:bodyPr/>
          <a:lstStyle/>
          <a:p>
            <a:pPr marL="0" indent="0">
              <a:lnSpc>
                <a:spcPct val="100000"/>
              </a:lnSpc>
              <a:spcBef>
                <a:spcPct val="0"/>
              </a:spcBef>
              <a:buNone/>
            </a:pPr>
            <a:r>
              <a:rPr lang="en-US" dirty="0" smtClean="0"/>
              <a:t>If </a:t>
            </a:r>
            <a:r>
              <a:rPr lang="en-US" dirty="0"/>
              <a:t>all you have is a hammer, everything looks like a </a:t>
            </a:r>
            <a:r>
              <a:rPr lang="en-US" dirty="0" smtClean="0"/>
              <a:t>nail.</a:t>
            </a:r>
          </a:p>
          <a:p>
            <a:pPr marL="0" indent="0">
              <a:lnSpc>
                <a:spcPct val="100000"/>
              </a:lnSpc>
              <a:spcBef>
                <a:spcPct val="0"/>
              </a:spcBef>
              <a:buNone/>
            </a:pPr>
            <a:endParaRPr lang="en-US" dirty="0"/>
          </a:p>
          <a:p>
            <a:pPr marL="0" indent="0">
              <a:lnSpc>
                <a:spcPct val="100000"/>
              </a:lnSpc>
              <a:spcBef>
                <a:spcPct val="0"/>
              </a:spcBef>
              <a:buNone/>
            </a:pPr>
            <a:r>
              <a:rPr lang="en-US" dirty="0" smtClean="0">
                <a:sym typeface="Wingdings" panose="05000000000000000000" pitchFamily="2" charset="2"/>
              </a:rPr>
              <a:t></a:t>
            </a:r>
          </a:p>
          <a:p>
            <a:pPr marL="0" indent="0">
              <a:lnSpc>
                <a:spcPct val="100000"/>
              </a:lnSpc>
              <a:spcBef>
                <a:spcPct val="0"/>
              </a:spcBef>
              <a:buNone/>
            </a:pPr>
            <a:endParaRPr lang="en-US" dirty="0">
              <a:sym typeface="Wingdings" panose="05000000000000000000" pitchFamily="2" charset="2"/>
            </a:endParaRPr>
          </a:p>
          <a:p>
            <a:pPr marL="0" indent="0">
              <a:lnSpc>
                <a:spcPct val="100000"/>
              </a:lnSpc>
              <a:spcBef>
                <a:spcPct val="0"/>
              </a:spcBef>
              <a:buNone/>
            </a:pPr>
            <a:r>
              <a:rPr lang="en-US" dirty="0"/>
              <a:t>If all you have is a hammer, </a:t>
            </a:r>
            <a:r>
              <a:rPr lang="en-US" dirty="0" smtClean="0"/>
              <a:t>you’ll never look for a screw driver.</a:t>
            </a:r>
            <a:endParaRPr lang="en-US" dirty="0"/>
          </a:p>
          <a:p>
            <a:pPr marL="0" indent="0">
              <a:lnSpc>
                <a:spcPct val="100000"/>
              </a:lnSpc>
              <a:spcBef>
                <a:spcPct val="0"/>
              </a:spcBef>
              <a:buNone/>
            </a:pPr>
            <a:endParaRPr lang="de-DE" dirty="0" smtClean="0"/>
          </a:p>
        </p:txBody>
      </p:sp>
      <p:sp>
        <p:nvSpPr>
          <p:cNvPr id="13317"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rgbClr val="000000"/>
                </a:solidFill>
              </a:rPr>
              <a:t>Übertreibungen?</a:t>
            </a:r>
            <a:endParaRPr lang="de-DE" sz="3600" b="1" dirty="0">
              <a:solidFill>
                <a:srgbClr val="000000"/>
              </a:solidFill>
            </a:endParaRPr>
          </a:p>
        </p:txBody>
      </p:sp>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20</a:t>
            </a:fld>
            <a:endParaRPr lang="en-GB" dirty="0"/>
          </a:p>
        </p:txBody>
      </p:sp>
    </p:spTree>
    <p:extLst>
      <p:ext uri="{BB962C8B-B14F-4D97-AF65-F5344CB8AC3E}">
        <p14:creationId xmlns:p14="http://schemas.microsoft.com/office/powerpoint/2010/main" val="30379459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7" name="Inhaltsplatzhalter 6"/>
          <p:cNvSpPr>
            <a:spLocks noGrp="1"/>
          </p:cNvSpPr>
          <p:nvPr>
            <p:ph idx="1"/>
          </p:nvPr>
        </p:nvSpPr>
        <p:spPr>
          <a:xfrm>
            <a:off x="357188" y="1506438"/>
            <a:ext cx="8429625" cy="5018906"/>
          </a:xfrm>
        </p:spPr>
        <p:txBody>
          <a:bodyPr/>
          <a:lstStyle/>
          <a:p>
            <a:pPr marL="0" lvl="1" indent="0">
              <a:lnSpc>
                <a:spcPct val="100000"/>
              </a:lnSpc>
              <a:spcBef>
                <a:spcPct val="0"/>
              </a:spcBef>
              <a:buNone/>
            </a:pPr>
            <a:r>
              <a:rPr lang="de-DE" i="1" dirty="0"/>
              <a:t>Unter den Digital Humanities verstehen wir alle Arten geisteswissenschaftlicher Forschung, die versuchen, durch den Einsatz moderner Informationstechnologien oder aus der Informatik abgeleiteter Instrumente inhaltliche Ergebnisse zu erzielen, die ohne den Einsatz dieser Instrumente entweder gar nicht zu erzielen wären, oder nur auf einer niedrigeren Ebene intersubjektiver Nachprüfbarkeit</a:t>
            </a:r>
            <a:r>
              <a:rPr lang="de-DE" dirty="0"/>
              <a:t>. </a:t>
            </a:r>
            <a:endParaRPr lang="de-DE" dirty="0" smtClean="0"/>
          </a:p>
          <a:p>
            <a:pPr marL="0" lvl="1" indent="0">
              <a:lnSpc>
                <a:spcPct val="100000"/>
              </a:lnSpc>
              <a:spcBef>
                <a:spcPct val="0"/>
              </a:spcBef>
              <a:buNone/>
            </a:pPr>
            <a:endParaRPr lang="de-DE" dirty="0"/>
          </a:p>
          <a:p>
            <a:pPr marL="0" lvl="1" indent="0">
              <a:lnSpc>
                <a:spcPct val="100000"/>
              </a:lnSpc>
              <a:spcBef>
                <a:spcPct val="0"/>
              </a:spcBef>
              <a:buNone/>
            </a:pPr>
            <a:endParaRPr lang="de-DE" dirty="0" smtClean="0"/>
          </a:p>
        </p:txBody>
      </p:sp>
      <p:sp>
        <p:nvSpPr>
          <p:cNvPr id="13317"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rgbClr val="000000"/>
                </a:solidFill>
              </a:rPr>
              <a:t>Digital Humanities &amp; Informatik</a:t>
            </a:r>
            <a:endParaRPr lang="de-DE" sz="3600" b="1" dirty="0">
              <a:solidFill>
                <a:srgbClr val="000000"/>
              </a:solidFill>
            </a:endParaRPr>
          </a:p>
        </p:txBody>
      </p:sp>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21</a:t>
            </a:fld>
            <a:endParaRPr lang="en-GB" dirty="0"/>
          </a:p>
        </p:txBody>
      </p:sp>
    </p:spTree>
    <p:extLst>
      <p:ext uri="{BB962C8B-B14F-4D97-AF65-F5344CB8AC3E}">
        <p14:creationId xmlns:p14="http://schemas.microsoft.com/office/powerpoint/2010/main" val="3273579998"/>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7" name="Inhaltsplatzhalter 6"/>
          <p:cNvSpPr>
            <a:spLocks noGrp="1"/>
          </p:cNvSpPr>
          <p:nvPr>
            <p:ph idx="1"/>
          </p:nvPr>
        </p:nvSpPr>
        <p:spPr>
          <a:xfrm>
            <a:off x="357188" y="1506438"/>
            <a:ext cx="8429625" cy="5018906"/>
          </a:xfrm>
        </p:spPr>
        <p:txBody>
          <a:bodyPr/>
          <a:lstStyle/>
          <a:p>
            <a:pPr marL="0" lvl="1" indent="0">
              <a:lnSpc>
                <a:spcPct val="100000"/>
              </a:lnSpc>
              <a:spcBef>
                <a:spcPct val="0"/>
              </a:spcBef>
              <a:buNone/>
            </a:pPr>
            <a:r>
              <a:rPr lang="de-DE" sz="2400" i="1" dirty="0"/>
              <a:t>Unter den Digital Humanities verstehen wir alle Arten geisteswissenschaftlicher Forschung, die versuchen, durch den Einsatz moderner Informationstechnologien oder aus der Informatik abgeleiteter Instrumente inhaltliche Ergebnisse zu erzielen, die ohne den Einsatz dieser Instrumente entweder gar nicht zu erzielen wären, oder nur auf einer niedrigeren Ebene intersubjektiver Nachprüfbarkeit</a:t>
            </a:r>
            <a:r>
              <a:rPr lang="de-DE" sz="2400" dirty="0"/>
              <a:t>. </a:t>
            </a:r>
            <a:endParaRPr lang="de-DE" sz="2400" dirty="0" smtClean="0"/>
          </a:p>
          <a:p>
            <a:pPr marL="0" lvl="1" indent="0">
              <a:lnSpc>
                <a:spcPct val="100000"/>
              </a:lnSpc>
              <a:spcBef>
                <a:spcPct val="0"/>
              </a:spcBef>
              <a:buNone/>
            </a:pPr>
            <a:endParaRPr lang="de-DE" dirty="0"/>
          </a:p>
          <a:p>
            <a:pPr marL="0" lvl="1" indent="0">
              <a:lnSpc>
                <a:spcPct val="100000"/>
              </a:lnSpc>
              <a:spcBef>
                <a:spcPct val="0"/>
              </a:spcBef>
              <a:buNone/>
            </a:pPr>
            <a:r>
              <a:rPr lang="en-US" dirty="0" smtClean="0"/>
              <a:t>John </a:t>
            </a:r>
            <a:r>
              <a:rPr lang="en-US" dirty="0" err="1" smtClean="0"/>
              <a:t>Nerbonne</a:t>
            </a:r>
            <a:r>
              <a:rPr lang="en-US" dirty="0" smtClean="0"/>
              <a:t>, yesterday:</a:t>
            </a:r>
          </a:p>
          <a:p>
            <a:pPr marL="0" lvl="1" indent="0">
              <a:lnSpc>
                <a:spcPct val="100000"/>
              </a:lnSpc>
              <a:spcBef>
                <a:spcPct val="0"/>
              </a:spcBef>
              <a:buNone/>
            </a:pPr>
            <a:r>
              <a:rPr lang="en-US" i="1" dirty="0" smtClean="0"/>
              <a:t>Simplifying, a one way borrowing of informatics into the Humanities.</a:t>
            </a:r>
          </a:p>
          <a:p>
            <a:pPr marL="0" lvl="1" indent="0">
              <a:lnSpc>
                <a:spcPct val="100000"/>
              </a:lnSpc>
              <a:spcBef>
                <a:spcPct val="0"/>
              </a:spcBef>
              <a:buNone/>
            </a:pPr>
            <a:endParaRPr lang="de-DE" dirty="0" smtClean="0"/>
          </a:p>
        </p:txBody>
      </p:sp>
      <p:sp>
        <p:nvSpPr>
          <p:cNvPr id="5"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rgbClr val="000000"/>
                </a:solidFill>
              </a:rPr>
              <a:t>Digital Humanities &amp; Informatik</a:t>
            </a:r>
            <a:endParaRPr lang="de-DE" sz="3600" b="1" dirty="0">
              <a:solidFill>
                <a:srgbClr val="000000"/>
              </a:solidFill>
            </a:endParaRPr>
          </a:p>
        </p:txBody>
      </p:sp>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22</a:t>
            </a:fld>
            <a:endParaRPr lang="en-GB" dirty="0"/>
          </a:p>
        </p:txBody>
      </p:sp>
    </p:spTree>
    <p:extLst>
      <p:ext uri="{BB962C8B-B14F-4D97-AF65-F5344CB8AC3E}">
        <p14:creationId xmlns:p14="http://schemas.microsoft.com/office/powerpoint/2010/main" val="77828935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7" name="Inhaltsplatzhalter 6"/>
          <p:cNvSpPr>
            <a:spLocks noGrp="1"/>
          </p:cNvSpPr>
          <p:nvPr>
            <p:ph idx="1"/>
          </p:nvPr>
        </p:nvSpPr>
        <p:spPr>
          <a:xfrm>
            <a:off x="357188" y="1506438"/>
            <a:ext cx="8429625" cy="5018906"/>
          </a:xfrm>
        </p:spPr>
        <p:txBody>
          <a:bodyPr/>
          <a:lstStyle/>
          <a:p>
            <a:pPr marL="0" lvl="1" indent="0">
              <a:lnSpc>
                <a:spcPct val="100000"/>
              </a:lnSpc>
              <a:spcBef>
                <a:spcPct val="0"/>
              </a:spcBef>
              <a:buNone/>
            </a:pPr>
            <a:r>
              <a:rPr lang="de-DE" dirty="0" smtClean="0"/>
              <a:t>Handwerk / Istzustand:</a:t>
            </a:r>
          </a:p>
          <a:p>
            <a:pPr marL="0" lvl="1" indent="0">
              <a:lnSpc>
                <a:spcPct val="100000"/>
              </a:lnSpc>
              <a:spcBef>
                <a:spcPct val="0"/>
              </a:spcBef>
              <a:buNone/>
            </a:pPr>
            <a:endParaRPr lang="en-US" dirty="0" smtClean="0"/>
          </a:p>
          <a:p>
            <a:pPr marL="0" lvl="1" indent="0">
              <a:lnSpc>
                <a:spcPct val="100000"/>
              </a:lnSpc>
              <a:spcBef>
                <a:spcPct val="0"/>
              </a:spcBef>
              <a:buNone/>
            </a:pPr>
            <a:r>
              <a:rPr lang="de-DE" dirty="0" smtClean="0"/>
              <a:t>„Alle Vorträge am 27. März 2014“</a:t>
            </a:r>
          </a:p>
          <a:p>
            <a:pPr marL="0" lvl="1" indent="0">
              <a:lnSpc>
                <a:spcPct val="100000"/>
              </a:lnSpc>
              <a:spcBef>
                <a:spcPct val="0"/>
              </a:spcBef>
              <a:buNone/>
            </a:pPr>
            <a:endParaRPr lang="de-DE" dirty="0"/>
          </a:p>
          <a:p>
            <a:pPr marL="0" lvl="1" indent="0">
              <a:lnSpc>
                <a:spcPct val="100000"/>
              </a:lnSpc>
              <a:spcBef>
                <a:spcPct val="0"/>
              </a:spcBef>
              <a:buNone/>
            </a:pPr>
            <a:r>
              <a:rPr lang="de-DE" dirty="0" smtClean="0"/>
              <a:t>Klappt, weil:</a:t>
            </a:r>
          </a:p>
        </p:txBody>
      </p:sp>
      <p:sp>
        <p:nvSpPr>
          <p:cNvPr id="6"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rgbClr val="000000"/>
                </a:solidFill>
              </a:rPr>
              <a:t>Digital Humanities &amp; Informatik</a:t>
            </a:r>
            <a:endParaRPr lang="de-DE" sz="3600" b="1" dirty="0">
              <a:solidFill>
                <a:srgbClr val="000000"/>
              </a:solidFill>
            </a:endParaRP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510" y="1506438"/>
            <a:ext cx="3353090" cy="5163759"/>
          </a:xfrm>
          <a:prstGeom prst="rect">
            <a:avLst/>
          </a:prstGeom>
        </p:spPr>
      </p:pic>
      <p:sp>
        <p:nvSpPr>
          <p:cNvPr id="3" name="Foliennummernplatzhalter 2"/>
          <p:cNvSpPr>
            <a:spLocks noGrp="1"/>
          </p:cNvSpPr>
          <p:nvPr>
            <p:ph type="sldNum" idx="12"/>
          </p:nvPr>
        </p:nvSpPr>
        <p:spPr/>
        <p:txBody>
          <a:bodyPr/>
          <a:lstStyle/>
          <a:p>
            <a:pPr>
              <a:defRPr/>
            </a:pPr>
            <a:fld id="{CB9D37FC-15F6-4238-8A93-317C3E731FDA}" type="slidenum">
              <a:rPr lang="en-GB" smtClean="0"/>
              <a:pPr>
                <a:defRPr/>
              </a:pPr>
              <a:t>23</a:t>
            </a:fld>
            <a:endParaRPr lang="en-GB" dirty="0"/>
          </a:p>
        </p:txBody>
      </p:sp>
    </p:spTree>
    <p:extLst>
      <p:ext uri="{BB962C8B-B14F-4D97-AF65-F5344CB8AC3E}">
        <p14:creationId xmlns:p14="http://schemas.microsoft.com/office/powerpoint/2010/main" val="23510349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357188" y="1506438"/>
            <a:ext cx="8429625" cy="5018906"/>
          </a:xfrm>
        </p:spPr>
        <p:txBody>
          <a:bodyPr/>
          <a:lstStyle/>
          <a:p>
            <a:pPr marL="0" lvl="1" indent="0">
              <a:lnSpc>
                <a:spcPct val="100000"/>
              </a:lnSpc>
              <a:spcBef>
                <a:spcPct val="0"/>
              </a:spcBef>
              <a:buNone/>
            </a:pPr>
            <a:r>
              <a:rPr lang="de-DE" dirty="0" smtClean="0"/>
              <a:t>Handwerk / Sollzustand:</a:t>
            </a:r>
          </a:p>
          <a:p>
            <a:pPr marL="0" lvl="1" indent="0">
              <a:lnSpc>
                <a:spcPct val="100000"/>
              </a:lnSpc>
              <a:spcBef>
                <a:spcPct val="0"/>
              </a:spcBef>
              <a:buNone/>
            </a:pPr>
            <a:endParaRPr lang="en-US" dirty="0" smtClean="0"/>
          </a:p>
          <a:p>
            <a:pPr marL="0" lvl="1" indent="0">
              <a:lnSpc>
                <a:spcPct val="100000"/>
              </a:lnSpc>
              <a:spcBef>
                <a:spcPts val="0"/>
              </a:spcBef>
              <a:buNone/>
            </a:pPr>
            <a:r>
              <a:rPr lang="en-US" dirty="0" smtClean="0"/>
              <a:t>“</a:t>
            </a:r>
            <a:r>
              <a:rPr lang="en-US" dirty="0" err="1" smtClean="0"/>
              <a:t>Alle</a:t>
            </a:r>
            <a:r>
              <a:rPr lang="en-US" dirty="0" smtClean="0"/>
              <a:t> </a:t>
            </a:r>
            <a:r>
              <a:rPr lang="en-US" dirty="0" err="1" smtClean="0"/>
              <a:t>Objekte</a:t>
            </a:r>
            <a:r>
              <a:rPr lang="en-US" dirty="0" smtClean="0"/>
              <a:t> </a:t>
            </a:r>
            <a:r>
              <a:rPr lang="en-US" dirty="0" err="1" smtClean="0"/>
              <a:t>aus</a:t>
            </a:r>
            <a:r>
              <a:rPr lang="en-US" dirty="0" smtClean="0"/>
              <a:t> </a:t>
            </a:r>
            <a:r>
              <a:rPr lang="en-US" dirty="0" err="1" smtClean="0"/>
              <a:t>dem</a:t>
            </a:r>
            <a:r>
              <a:rPr lang="en-US" dirty="0" smtClean="0"/>
              <a:t> </a:t>
            </a:r>
            <a:r>
              <a:rPr lang="en-US" dirty="0" err="1" smtClean="0"/>
              <a:t>späten</a:t>
            </a:r>
            <a:r>
              <a:rPr lang="en-US" dirty="0" smtClean="0"/>
              <a:t> 18. </a:t>
            </a:r>
            <a:r>
              <a:rPr lang="en-US" dirty="0" err="1" smtClean="0"/>
              <a:t>Jhdt</a:t>
            </a:r>
            <a:r>
              <a:rPr lang="en-US" dirty="0" smtClean="0"/>
              <a:t>.”</a:t>
            </a:r>
          </a:p>
          <a:p>
            <a:pPr marL="0" indent="0">
              <a:lnSpc>
                <a:spcPct val="100000"/>
              </a:lnSpc>
              <a:spcBef>
                <a:spcPts val="0"/>
              </a:spcBef>
              <a:buNone/>
            </a:pPr>
            <a:endParaRPr lang="de-DE" sz="2800" dirty="0" smtClean="0">
              <a:solidFill>
                <a:schemeClr val="tx1"/>
              </a:solidFill>
            </a:endParaRPr>
          </a:p>
          <a:p>
            <a:pPr>
              <a:lnSpc>
                <a:spcPct val="100000"/>
              </a:lnSpc>
              <a:spcBef>
                <a:spcPts val="0"/>
              </a:spcBef>
              <a:buFont typeface="Wingdings" panose="05000000000000000000" pitchFamily="2" charset="2"/>
              <a:buChar char="§"/>
            </a:pPr>
            <a:r>
              <a:rPr lang="de-DE" sz="2800" dirty="0" smtClean="0">
                <a:solidFill>
                  <a:schemeClr val="tx1"/>
                </a:solidFill>
              </a:rPr>
              <a:t>12.4.1756 </a:t>
            </a:r>
            <a:r>
              <a:rPr lang="de-DE" sz="2800" dirty="0">
                <a:solidFill>
                  <a:schemeClr val="tx1"/>
                </a:solidFill>
              </a:rPr>
              <a:t>– 17.9.1759</a:t>
            </a:r>
          </a:p>
          <a:p>
            <a:pPr>
              <a:lnSpc>
                <a:spcPct val="100000"/>
              </a:lnSpc>
              <a:spcBef>
                <a:spcPts val="0"/>
              </a:spcBef>
              <a:buFont typeface="Wingdings" panose="05000000000000000000" pitchFamily="2" charset="2"/>
              <a:buChar char="§"/>
            </a:pPr>
            <a:r>
              <a:rPr lang="de-DE" sz="2800" dirty="0" smtClean="0">
                <a:solidFill>
                  <a:schemeClr val="tx1"/>
                </a:solidFill>
              </a:rPr>
              <a:t>12.0.1756</a:t>
            </a:r>
            <a:endParaRPr lang="de-DE" sz="2800" dirty="0">
              <a:solidFill>
                <a:schemeClr val="tx1"/>
              </a:solidFill>
            </a:endParaRPr>
          </a:p>
          <a:p>
            <a:pPr>
              <a:lnSpc>
                <a:spcPct val="100000"/>
              </a:lnSpc>
              <a:spcBef>
                <a:spcPts val="0"/>
              </a:spcBef>
              <a:buFont typeface="Wingdings" panose="05000000000000000000" pitchFamily="2" charset="2"/>
              <a:buChar char="§"/>
            </a:pPr>
            <a:r>
              <a:rPr lang="de-DE" sz="2800" dirty="0" smtClean="0">
                <a:solidFill>
                  <a:schemeClr val="tx1"/>
                </a:solidFill>
              </a:rPr>
              <a:t>2</a:t>
            </a:r>
            <a:r>
              <a:rPr lang="de-DE" sz="2800" dirty="0">
                <a:solidFill>
                  <a:schemeClr val="tx1"/>
                </a:solidFill>
              </a:rPr>
              <a:t>. Viertel 14. Jhdt.</a:t>
            </a:r>
          </a:p>
          <a:p>
            <a:pPr>
              <a:lnSpc>
                <a:spcPct val="100000"/>
              </a:lnSpc>
              <a:spcBef>
                <a:spcPts val="0"/>
              </a:spcBef>
              <a:buFont typeface="Wingdings" panose="05000000000000000000" pitchFamily="2" charset="2"/>
              <a:buChar char="§"/>
            </a:pPr>
            <a:r>
              <a:rPr lang="de-DE" sz="2800" dirty="0" smtClean="0">
                <a:solidFill>
                  <a:schemeClr val="tx1"/>
                </a:solidFill>
              </a:rPr>
              <a:t>ca</a:t>
            </a:r>
            <a:r>
              <a:rPr lang="de-DE" sz="2800" dirty="0">
                <a:solidFill>
                  <a:schemeClr val="tx1"/>
                </a:solidFill>
              </a:rPr>
              <a:t>. </a:t>
            </a:r>
            <a:r>
              <a:rPr lang="de-DE" sz="2800" dirty="0" smtClean="0">
                <a:solidFill>
                  <a:schemeClr val="tx1"/>
                </a:solidFill>
              </a:rPr>
              <a:t>1743</a:t>
            </a:r>
          </a:p>
          <a:p>
            <a:pPr marL="0" indent="0">
              <a:lnSpc>
                <a:spcPct val="100000"/>
              </a:lnSpc>
              <a:spcBef>
                <a:spcPts val="0"/>
              </a:spcBef>
              <a:buNone/>
            </a:pPr>
            <a:endParaRPr lang="de-DE" sz="2800" dirty="0">
              <a:solidFill>
                <a:schemeClr val="tx1"/>
              </a:solidFill>
            </a:endParaRPr>
          </a:p>
          <a:p>
            <a:pPr marL="0" indent="0">
              <a:lnSpc>
                <a:spcPct val="100000"/>
              </a:lnSpc>
              <a:spcBef>
                <a:spcPts val="0"/>
              </a:spcBef>
              <a:buNone/>
            </a:pPr>
            <a:r>
              <a:rPr lang="de-DE" sz="2800" dirty="0" smtClean="0">
                <a:solidFill>
                  <a:schemeClr val="tx1"/>
                </a:solidFill>
              </a:rPr>
              <a:t>Klappt nicht, weil:</a:t>
            </a:r>
            <a:endParaRPr lang="de-DE" sz="2800" dirty="0">
              <a:solidFill>
                <a:schemeClr val="tx1"/>
              </a:solidFill>
            </a:endParaRPr>
          </a:p>
          <a:p>
            <a:pPr marL="0" lvl="1" indent="0">
              <a:lnSpc>
                <a:spcPct val="100000"/>
              </a:lnSpc>
              <a:spcBef>
                <a:spcPts val="0"/>
              </a:spcBef>
              <a:buNone/>
            </a:pPr>
            <a:endParaRPr lang="en-US" dirty="0" smtClean="0"/>
          </a:p>
        </p:txBody>
      </p:sp>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6"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rgbClr val="000000"/>
                </a:solidFill>
              </a:rPr>
              <a:t>Digital Humanities &amp; Informatik</a:t>
            </a:r>
            <a:endParaRPr lang="de-DE" sz="3600" b="1" dirty="0">
              <a:solidFill>
                <a:srgbClr val="000000"/>
              </a:solidFill>
            </a:endParaRPr>
          </a:p>
        </p:txBody>
      </p:sp>
      <p:sp>
        <p:nvSpPr>
          <p:cNvPr id="3" name="Textfeld 2"/>
          <p:cNvSpPr txBox="1"/>
          <p:nvPr/>
        </p:nvSpPr>
        <p:spPr>
          <a:xfrm>
            <a:off x="3635896" y="6669360"/>
            <a:ext cx="320922" cy="737894"/>
          </a:xfrm>
          <a:prstGeom prst="rect">
            <a:avLst/>
          </a:prstGeom>
          <a:noFill/>
        </p:spPr>
        <p:txBody>
          <a:bodyPr wrap="none" rtlCol="0">
            <a:spAutoFit/>
          </a:bodyPr>
          <a:lstStyle/>
          <a:p>
            <a:r>
              <a:rPr lang="de-DE" dirty="0" smtClean="0"/>
              <a:t>?</a:t>
            </a:r>
            <a:endParaRPr lang="de-DE" dirty="0"/>
          </a:p>
        </p:txBody>
      </p:sp>
      <p:sp>
        <p:nvSpPr>
          <p:cNvPr id="4" name="Textfeld 3"/>
          <p:cNvSpPr txBox="1"/>
          <p:nvPr/>
        </p:nvSpPr>
        <p:spPr>
          <a:xfrm>
            <a:off x="7228165" y="1484784"/>
            <a:ext cx="800219" cy="4524315"/>
          </a:xfrm>
          <a:prstGeom prst="rect">
            <a:avLst/>
          </a:prstGeom>
          <a:noFill/>
        </p:spPr>
        <p:txBody>
          <a:bodyPr wrap="none" rtlCol="0">
            <a:spAutoFit/>
          </a:bodyPr>
          <a:lstStyle/>
          <a:p>
            <a:pPr>
              <a:lnSpc>
                <a:spcPct val="100000"/>
              </a:lnSpc>
            </a:pPr>
            <a:r>
              <a:rPr lang="de-DE" sz="9600" b="1" dirty="0" smtClean="0">
                <a:solidFill>
                  <a:srgbClr val="FF0000"/>
                </a:solidFill>
              </a:rPr>
              <a:t>?</a:t>
            </a:r>
          </a:p>
          <a:p>
            <a:pPr>
              <a:lnSpc>
                <a:spcPct val="100000"/>
              </a:lnSpc>
            </a:pPr>
            <a:r>
              <a:rPr lang="de-DE" sz="9600" b="1" dirty="0" smtClean="0">
                <a:solidFill>
                  <a:srgbClr val="FF0000"/>
                </a:solidFill>
              </a:rPr>
              <a:t>?</a:t>
            </a:r>
          </a:p>
          <a:p>
            <a:pPr>
              <a:lnSpc>
                <a:spcPct val="100000"/>
              </a:lnSpc>
            </a:pPr>
            <a:r>
              <a:rPr lang="de-DE" sz="9600" b="1" dirty="0">
                <a:solidFill>
                  <a:srgbClr val="FF0000"/>
                </a:solidFill>
              </a:rPr>
              <a:t>?</a:t>
            </a:r>
          </a:p>
        </p:txBody>
      </p:sp>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24</a:t>
            </a:fld>
            <a:endParaRPr lang="en-GB" dirty="0"/>
          </a:p>
        </p:txBody>
      </p:sp>
    </p:spTree>
    <p:extLst>
      <p:ext uri="{BB962C8B-B14F-4D97-AF65-F5344CB8AC3E}">
        <p14:creationId xmlns:p14="http://schemas.microsoft.com/office/powerpoint/2010/main" val="12919196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7" name="Inhaltsplatzhalter 6"/>
          <p:cNvSpPr>
            <a:spLocks noGrp="1"/>
          </p:cNvSpPr>
          <p:nvPr>
            <p:ph idx="1"/>
          </p:nvPr>
        </p:nvSpPr>
        <p:spPr>
          <a:xfrm>
            <a:off x="357188" y="1506438"/>
            <a:ext cx="8429625" cy="5018906"/>
          </a:xfrm>
        </p:spPr>
        <p:txBody>
          <a:bodyPr/>
          <a:lstStyle/>
          <a:p>
            <a:pPr marL="0" lvl="1" indent="0">
              <a:lnSpc>
                <a:spcPct val="100000"/>
              </a:lnSpc>
              <a:spcBef>
                <a:spcPct val="0"/>
              </a:spcBef>
              <a:buNone/>
            </a:pPr>
            <a:r>
              <a:rPr lang="de-DE" dirty="0" smtClean="0"/>
              <a:t>Handwerk / Istzustand:</a:t>
            </a:r>
          </a:p>
          <a:p>
            <a:pPr marL="0" lvl="1" indent="0">
              <a:lnSpc>
                <a:spcPct val="100000"/>
              </a:lnSpc>
              <a:spcBef>
                <a:spcPct val="0"/>
              </a:spcBef>
              <a:buNone/>
            </a:pPr>
            <a:endParaRPr lang="en-US" dirty="0" smtClean="0"/>
          </a:p>
          <a:p>
            <a:pPr marL="0" lvl="1" indent="0">
              <a:lnSpc>
                <a:spcPct val="100000"/>
              </a:lnSpc>
              <a:spcBef>
                <a:spcPct val="0"/>
              </a:spcBef>
              <a:buNone/>
            </a:pPr>
            <a:r>
              <a:rPr lang="de-DE" dirty="0" smtClean="0"/>
              <a:t>„suche ‚Nützlich‘ </a:t>
            </a:r>
            <a:r>
              <a:rPr lang="de-DE" dirty="0" err="1" smtClean="0"/>
              <a:t>casesensitive</a:t>
            </a:r>
            <a:r>
              <a:rPr lang="de-DE" dirty="0" smtClean="0"/>
              <a:t>“</a:t>
            </a:r>
          </a:p>
          <a:p>
            <a:pPr marL="0" lvl="1" indent="0">
              <a:lnSpc>
                <a:spcPct val="100000"/>
              </a:lnSpc>
              <a:spcBef>
                <a:spcPct val="0"/>
              </a:spcBef>
              <a:buNone/>
            </a:pPr>
            <a:endParaRPr lang="de-DE" dirty="0"/>
          </a:p>
          <a:p>
            <a:pPr marL="0" lvl="1" indent="0">
              <a:lnSpc>
                <a:spcPct val="100000"/>
              </a:lnSpc>
              <a:spcBef>
                <a:spcPct val="0"/>
              </a:spcBef>
              <a:buNone/>
            </a:pPr>
            <a:r>
              <a:rPr lang="de-DE" dirty="0" smtClean="0"/>
              <a:t>Klappt, weil:</a:t>
            </a:r>
          </a:p>
        </p:txBody>
      </p:sp>
      <p:sp>
        <p:nvSpPr>
          <p:cNvPr id="6"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rgbClr val="000000"/>
                </a:solidFill>
              </a:rPr>
              <a:t>Digital Humanities &amp; Informatik</a:t>
            </a:r>
            <a:endParaRPr lang="de-DE" sz="3600" b="1" dirty="0">
              <a:solidFill>
                <a:srgbClr val="000000"/>
              </a:solidFill>
            </a:endParaRPr>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649" y="5013176"/>
            <a:ext cx="6012701" cy="1112616"/>
          </a:xfrm>
          <a:prstGeom prst="rect">
            <a:avLst/>
          </a:prstGeom>
        </p:spPr>
      </p:pic>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25</a:t>
            </a:fld>
            <a:endParaRPr lang="en-GB" dirty="0"/>
          </a:p>
        </p:txBody>
      </p:sp>
    </p:spTree>
    <p:extLst>
      <p:ext uri="{BB962C8B-B14F-4D97-AF65-F5344CB8AC3E}">
        <p14:creationId xmlns:p14="http://schemas.microsoft.com/office/powerpoint/2010/main" val="19569070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357188" y="1506438"/>
            <a:ext cx="8429625" cy="5018906"/>
          </a:xfrm>
        </p:spPr>
        <p:txBody>
          <a:bodyPr/>
          <a:lstStyle/>
          <a:p>
            <a:pPr marL="0" lvl="1" indent="0">
              <a:lnSpc>
                <a:spcPct val="100000"/>
              </a:lnSpc>
              <a:spcBef>
                <a:spcPct val="0"/>
              </a:spcBef>
              <a:buNone/>
            </a:pPr>
            <a:r>
              <a:rPr lang="de-DE" dirty="0" smtClean="0"/>
              <a:t>Handwerk / Sollzustand:</a:t>
            </a:r>
          </a:p>
          <a:p>
            <a:pPr marL="0" lvl="1" indent="0">
              <a:lnSpc>
                <a:spcPct val="100000"/>
              </a:lnSpc>
              <a:spcBef>
                <a:spcPct val="0"/>
              </a:spcBef>
              <a:buNone/>
            </a:pPr>
            <a:endParaRPr lang="en-US" dirty="0" smtClean="0"/>
          </a:p>
          <a:p>
            <a:pPr marL="0" lvl="1" indent="0">
              <a:lnSpc>
                <a:spcPct val="100000"/>
              </a:lnSpc>
              <a:spcBef>
                <a:spcPts val="0"/>
              </a:spcBef>
              <a:buNone/>
            </a:pPr>
            <a:r>
              <a:rPr lang="en-US" dirty="0" smtClean="0"/>
              <a:t>“</a:t>
            </a:r>
            <a:r>
              <a:rPr lang="en-US" dirty="0" err="1" smtClean="0"/>
              <a:t>suche</a:t>
            </a:r>
            <a:r>
              <a:rPr lang="en-US" dirty="0" smtClean="0"/>
              <a:t> </a:t>
            </a:r>
            <a:r>
              <a:rPr lang="en-US" dirty="0" err="1" smtClean="0"/>
              <a:t>hinzugefügtes</a:t>
            </a:r>
            <a:r>
              <a:rPr lang="en-US" dirty="0" smtClean="0"/>
              <a:t> ‘pleasing’”</a:t>
            </a:r>
          </a:p>
          <a:p>
            <a:pPr marL="0" indent="0">
              <a:lnSpc>
                <a:spcPct val="100000"/>
              </a:lnSpc>
              <a:spcBef>
                <a:spcPts val="0"/>
              </a:spcBef>
              <a:buNone/>
            </a:pPr>
            <a:endParaRPr lang="de-DE" sz="2800" dirty="0" smtClean="0">
              <a:solidFill>
                <a:schemeClr val="tx1"/>
              </a:solidFill>
            </a:endParaRPr>
          </a:p>
          <a:p>
            <a:pPr marL="0" indent="0">
              <a:lnSpc>
                <a:spcPct val="100000"/>
              </a:lnSpc>
              <a:spcBef>
                <a:spcPts val="0"/>
              </a:spcBef>
              <a:buNone/>
            </a:pPr>
            <a:endParaRPr lang="de-DE" sz="2800" dirty="0" smtClean="0">
              <a:solidFill>
                <a:schemeClr val="tx1"/>
              </a:solidFill>
            </a:endParaRPr>
          </a:p>
          <a:p>
            <a:pPr marL="0" indent="0">
              <a:lnSpc>
                <a:spcPct val="100000"/>
              </a:lnSpc>
              <a:spcBef>
                <a:spcPts val="0"/>
              </a:spcBef>
              <a:buNone/>
            </a:pPr>
            <a:endParaRPr lang="de-DE" sz="2800" dirty="0">
              <a:solidFill>
                <a:schemeClr val="tx1"/>
              </a:solidFill>
            </a:endParaRPr>
          </a:p>
          <a:p>
            <a:pPr marL="0" indent="0">
              <a:lnSpc>
                <a:spcPct val="100000"/>
              </a:lnSpc>
              <a:spcBef>
                <a:spcPts val="0"/>
              </a:spcBef>
              <a:buNone/>
            </a:pPr>
            <a:endParaRPr lang="de-DE" sz="2800" dirty="0" smtClean="0">
              <a:solidFill>
                <a:schemeClr val="tx1"/>
              </a:solidFill>
            </a:endParaRPr>
          </a:p>
          <a:p>
            <a:pPr marL="0" indent="0">
              <a:lnSpc>
                <a:spcPct val="100000"/>
              </a:lnSpc>
              <a:spcBef>
                <a:spcPts val="0"/>
              </a:spcBef>
              <a:buNone/>
            </a:pPr>
            <a:endParaRPr lang="de-DE" sz="2800" dirty="0">
              <a:solidFill>
                <a:schemeClr val="tx1"/>
              </a:solidFill>
            </a:endParaRPr>
          </a:p>
          <a:p>
            <a:pPr marL="0" indent="0">
              <a:lnSpc>
                <a:spcPct val="100000"/>
              </a:lnSpc>
              <a:spcBef>
                <a:spcPts val="0"/>
              </a:spcBef>
              <a:buNone/>
            </a:pPr>
            <a:endParaRPr lang="de-DE" sz="2800" dirty="0" smtClean="0">
              <a:solidFill>
                <a:schemeClr val="tx1"/>
              </a:solidFill>
            </a:endParaRPr>
          </a:p>
          <a:p>
            <a:pPr marL="0" indent="0">
              <a:lnSpc>
                <a:spcPct val="100000"/>
              </a:lnSpc>
              <a:spcBef>
                <a:spcPts val="0"/>
              </a:spcBef>
              <a:buNone/>
            </a:pPr>
            <a:endParaRPr lang="de-DE" sz="2800" dirty="0">
              <a:solidFill>
                <a:schemeClr val="tx1"/>
              </a:solidFill>
            </a:endParaRPr>
          </a:p>
          <a:p>
            <a:pPr marL="0" indent="0">
              <a:lnSpc>
                <a:spcPct val="100000"/>
              </a:lnSpc>
              <a:spcBef>
                <a:spcPts val="0"/>
              </a:spcBef>
              <a:buNone/>
            </a:pPr>
            <a:endParaRPr lang="de-DE" sz="2800" dirty="0" smtClean="0">
              <a:solidFill>
                <a:schemeClr val="tx1"/>
              </a:solidFill>
            </a:endParaRPr>
          </a:p>
          <a:p>
            <a:pPr marL="0" indent="0">
              <a:lnSpc>
                <a:spcPct val="100000"/>
              </a:lnSpc>
              <a:spcBef>
                <a:spcPts val="0"/>
              </a:spcBef>
              <a:buNone/>
            </a:pPr>
            <a:r>
              <a:rPr lang="de-DE" sz="2800" dirty="0" smtClean="0">
                <a:solidFill>
                  <a:schemeClr val="tx1"/>
                </a:solidFill>
              </a:rPr>
              <a:t>Klappt nicht, weil:</a:t>
            </a:r>
            <a:endParaRPr lang="de-DE" sz="2800" dirty="0">
              <a:solidFill>
                <a:schemeClr val="tx1"/>
              </a:solidFill>
            </a:endParaRPr>
          </a:p>
          <a:p>
            <a:pPr marL="0" lvl="1" indent="0">
              <a:lnSpc>
                <a:spcPct val="100000"/>
              </a:lnSpc>
              <a:spcBef>
                <a:spcPts val="0"/>
              </a:spcBef>
              <a:buNone/>
            </a:pPr>
            <a:endParaRPr lang="en-US" dirty="0" smtClean="0"/>
          </a:p>
        </p:txBody>
      </p:sp>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6"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rgbClr val="000000"/>
                </a:solidFill>
              </a:rPr>
              <a:t>Digital Humanities &amp; Informatik</a:t>
            </a:r>
            <a:endParaRPr lang="de-DE" sz="3600" b="1" dirty="0">
              <a:solidFill>
                <a:srgbClr val="000000"/>
              </a:solidFill>
            </a:endParaRPr>
          </a:p>
        </p:txBody>
      </p:sp>
      <p:sp>
        <p:nvSpPr>
          <p:cNvPr id="3" name="Textfeld 2"/>
          <p:cNvSpPr txBox="1"/>
          <p:nvPr/>
        </p:nvSpPr>
        <p:spPr>
          <a:xfrm>
            <a:off x="3635896" y="6669360"/>
            <a:ext cx="320922" cy="737894"/>
          </a:xfrm>
          <a:prstGeom prst="rect">
            <a:avLst/>
          </a:prstGeom>
          <a:noFill/>
        </p:spPr>
        <p:txBody>
          <a:bodyPr wrap="none" rtlCol="0">
            <a:spAutoFit/>
          </a:bodyPr>
          <a:lstStyle/>
          <a:p>
            <a:r>
              <a:rPr lang="de-DE" dirty="0" smtClean="0"/>
              <a:t>?</a:t>
            </a:r>
            <a:endParaRPr lang="de-DE" dirty="0"/>
          </a:p>
        </p:txBody>
      </p:sp>
      <p:sp>
        <p:nvSpPr>
          <p:cNvPr id="4" name="Textfeld 3"/>
          <p:cNvSpPr txBox="1"/>
          <p:nvPr/>
        </p:nvSpPr>
        <p:spPr>
          <a:xfrm>
            <a:off x="7228165" y="1484784"/>
            <a:ext cx="800219" cy="4524315"/>
          </a:xfrm>
          <a:prstGeom prst="rect">
            <a:avLst/>
          </a:prstGeom>
          <a:noFill/>
        </p:spPr>
        <p:txBody>
          <a:bodyPr wrap="none" rtlCol="0">
            <a:spAutoFit/>
          </a:bodyPr>
          <a:lstStyle/>
          <a:p>
            <a:pPr>
              <a:lnSpc>
                <a:spcPct val="100000"/>
              </a:lnSpc>
            </a:pPr>
            <a:r>
              <a:rPr lang="de-DE" sz="9600" b="1" dirty="0" smtClean="0">
                <a:solidFill>
                  <a:srgbClr val="FF0000"/>
                </a:solidFill>
              </a:rPr>
              <a:t>?</a:t>
            </a:r>
          </a:p>
          <a:p>
            <a:pPr>
              <a:lnSpc>
                <a:spcPct val="100000"/>
              </a:lnSpc>
            </a:pPr>
            <a:r>
              <a:rPr lang="de-DE" sz="9600" b="1" dirty="0" smtClean="0">
                <a:solidFill>
                  <a:srgbClr val="FF0000"/>
                </a:solidFill>
              </a:rPr>
              <a:t>?</a:t>
            </a:r>
          </a:p>
          <a:p>
            <a:pPr>
              <a:lnSpc>
                <a:spcPct val="100000"/>
              </a:lnSpc>
            </a:pPr>
            <a:r>
              <a:rPr lang="de-DE" sz="9600" b="1" dirty="0">
                <a:solidFill>
                  <a:srgbClr val="FF0000"/>
                </a:solidFill>
              </a:rPr>
              <a:t>?</a:t>
            </a:r>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929" y="2938343"/>
            <a:ext cx="5479255" cy="3154953"/>
          </a:xfrm>
          <a:prstGeom prst="rect">
            <a:avLst/>
          </a:prstGeom>
        </p:spPr>
      </p:pic>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26</a:t>
            </a:fld>
            <a:endParaRPr lang="en-GB" dirty="0"/>
          </a:p>
        </p:txBody>
      </p:sp>
    </p:spTree>
    <p:extLst>
      <p:ext uri="{BB962C8B-B14F-4D97-AF65-F5344CB8AC3E}">
        <p14:creationId xmlns:p14="http://schemas.microsoft.com/office/powerpoint/2010/main" val="17868788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357188" y="1506438"/>
            <a:ext cx="8429625" cy="5018906"/>
          </a:xfrm>
        </p:spPr>
        <p:txBody>
          <a:bodyPr/>
          <a:lstStyle/>
          <a:p>
            <a:pPr marL="0" lvl="1" indent="0">
              <a:lnSpc>
                <a:spcPct val="100000"/>
              </a:lnSpc>
              <a:spcBef>
                <a:spcPct val="0"/>
              </a:spcBef>
              <a:buNone/>
            </a:pPr>
            <a:endParaRPr lang="de-DE" dirty="0" smtClean="0"/>
          </a:p>
          <a:p>
            <a:pPr marL="0" lvl="1" indent="0">
              <a:lnSpc>
                <a:spcPct val="100000"/>
              </a:lnSpc>
              <a:spcBef>
                <a:spcPct val="0"/>
              </a:spcBef>
              <a:buNone/>
            </a:pPr>
            <a:r>
              <a:rPr lang="de-DE" dirty="0" smtClean="0"/>
              <a:t>Gesucht ist eine Informatik:</a:t>
            </a:r>
          </a:p>
          <a:p>
            <a:pPr marL="0" lvl="1" indent="0">
              <a:lnSpc>
                <a:spcPct val="100000"/>
              </a:lnSpc>
              <a:spcBef>
                <a:spcPct val="0"/>
              </a:spcBef>
              <a:buNone/>
            </a:pPr>
            <a:endParaRPr lang="de-DE" dirty="0" smtClean="0"/>
          </a:p>
          <a:p>
            <a:pPr marL="457200" lvl="1" indent="-457200">
              <a:lnSpc>
                <a:spcPct val="100000"/>
              </a:lnSpc>
              <a:spcBef>
                <a:spcPct val="0"/>
              </a:spcBef>
              <a:buFont typeface="Wingdings" panose="05000000000000000000" pitchFamily="2" charset="2"/>
              <a:buChar char="v"/>
            </a:pPr>
            <a:r>
              <a:rPr lang="de-DE" dirty="0" smtClean="0"/>
              <a:t>Die das Postulat, dass Information konsistent dargestellt werden muss, </a:t>
            </a:r>
          </a:p>
          <a:p>
            <a:pPr marL="457200" lvl="1" indent="-457200">
              <a:lnSpc>
                <a:spcPct val="100000"/>
              </a:lnSpc>
              <a:spcBef>
                <a:spcPct val="0"/>
              </a:spcBef>
              <a:buFont typeface="Wingdings" panose="05000000000000000000" pitchFamily="2" charset="2"/>
              <a:buChar char="v"/>
            </a:pPr>
            <a:r>
              <a:rPr lang="de-DE" dirty="0"/>
              <a:t>e</a:t>
            </a:r>
            <a:r>
              <a:rPr lang="de-DE" dirty="0" smtClean="0"/>
              <a:t>rsetzt durch Datenstrukturen und Algorithmen, die Inkonsistenz konsistent behandeln,</a:t>
            </a:r>
          </a:p>
          <a:p>
            <a:pPr marL="457200" lvl="1" indent="-457200">
              <a:lnSpc>
                <a:spcPct val="100000"/>
              </a:lnSpc>
              <a:spcBef>
                <a:spcPct val="0"/>
              </a:spcBef>
              <a:buFont typeface="Wingdings" panose="05000000000000000000" pitchFamily="2" charset="2"/>
              <a:buChar char="v"/>
            </a:pPr>
            <a:r>
              <a:rPr lang="de-DE" dirty="0"/>
              <a:t>d</a:t>
            </a:r>
            <a:r>
              <a:rPr lang="de-DE" dirty="0" smtClean="0"/>
              <a:t>amit inhärente Anforderungen der Geisteswissenschaften erfüllen und</a:t>
            </a:r>
          </a:p>
          <a:p>
            <a:pPr marL="457200" lvl="1" indent="-457200">
              <a:lnSpc>
                <a:spcPct val="100000"/>
              </a:lnSpc>
              <a:spcBef>
                <a:spcPct val="0"/>
              </a:spcBef>
              <a:buFont typeface="Wingdings" panose="05000000000000000000" pitchFamily="2" charset="2"/>
              <a:buChar char="v"/>
            </a:pPr>
            <a:r>
              <a:rPr lang="de-DE" dirty="0" smtClean="0"/>
              <a:t>dadurch einer Informationsgesellschaft insgesamt adäquater sind.</a:t>
            </a:r>
          </a:p>
          <a:p>
            <a:pPr marL="0" lvl="1" indent="0">
              <a:lnSpc>
                <a:spcPct val="100000"/>
              </a:lnSpc>
              <a:spcBef>
                <a:spcPct val="0"/>
              </a:spcBef>
              <a:buNone/>
            </a:pPr>
            <a:endParaRPr lang="en-US" dirty="0" smtClean="0"/>
          </a:p>
        </p:txBody>
      </p:sp>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6"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rgbClr val="000000"/>
                </a:solidFill>
              </a:rPr>
              <a:t>Digital Humanities &amp; Informatik</a:t>
            </a:r>
            <a:endParaRPr lang="de-DE" sz="3600" b="1" dirty="0">
              <a:solidFill>
                <a:srgbClr val="000000"/>
              </a:solidFill>
            </a:endParaRPr>
          </a:p>
        </p:txBody>
      </p:sp>
      <p:sp>
        <p:nvSpPr>
          <p:cNvPr id="3" name="Textfeld 2"/>
          <p:cNvSpPr txBox="1"/>
          <p:nvPr/>
        </p:nvSpPr>
        <p:spPr>
          <a:xfrm>
            <a:off x="3635896" y="6669360"/>
            <a:ext cx="320922" cy="737894"/>
          </a:xfrm>
          <a:prstGeom prst="rect">
            <a:avLst/>
          </a:prstGeom>
          <a:noFill/>
        </p:spPr>
        <p:txBody>
          <a:bodyPr wrap="none" rtlCol="0">
            <a:spAutoFit/>
          </a:bodyPr>
          <a:lstStyle/>
          <a:p>
            <a:r>
              <a:rPr lang="de-DE" dirty="0" smtClean="0"/>
              <a:t>?</a:t>
            </a:r>
            <a:endParaRPr lang="de-DE" dirty="0"/>
          </a:p>
        </p:txBody>
      </p:sp>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27</a:t>
            </a:fld>
            <a:endParaRPr lang="en-GB" dirty="0"/>
          </a:p>
        </p:txBody>
      </p:sp>
    </p:spTree>
    <p:extLst>
      <p:ext uri="{BB962C8B-B14F-4D97-AF65-F5344CB8AC3E}">
        <p14:creationId xmlns:p14="http://schemas.microsoft.com/office/powerpoint/2010/main" val="23257978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357188" y="1506438"/>
            <a:ext cx="8429625" cy="5018906"/>
          </a:xfrm>
        </p:spPr>
        <p:txBody>
          <a:bodyPr/>
          <a:lstStyle/>
          <a:p>
            <a:pPr marL="0" lvl="1" indent="0">
              <a:lnSpc>
                <a:spcPct val="100000"/>
              </a:lnSpc>
              <a:spcBef>
                <a:spcPct val="0"/>
              </a:spcBef>
              <a:buNone/>
            </a:pPr>
            <a:endParaRPr lang="de-DE" dirty="0" smtClean="0"/>
          </a:p>
          <a:p>
            <a:pPr marL="0" lvl="1" indent="0">
              <a:lnSpc>
                <a:spcPct val="100000"/>
              </a:lnSpc>
              <a:spcBef>
                <a:spcPct val="0"/>
              </a:spcBef>
              <a:buNone/>
            </a:pPr>
            <a:r>
              <a:rPr lang="de-DE" dirty="0" smtClean="0"/>
              <a:t>Gesucht ist eine Geisteswissenschaft:</a:t>
            </a:r>
          </a:p>
          <a:p>
            <a:pPr marL="0" lvl="1" indent="0">
              <a:lnSpc>
                <a:spcPct val="100000"/>
              </a:lnSpc>
              <a:spcBef>
                <a:spcPct val="0"/>
              </a:spcBef>
              <a:buNone/>
            </a:pPr>
            <a:endParaRPr lang="de-DE" dirty="0" smtClean="0"/>
          </a:p>
          <a:p>
            <a:pPr marL="457200" lvl="1" indent="-457200">
              <a:lnSpc>
                <a:spcPct val="100000"/>
              </a:lnSpc>
              <a:spcBef>
                <a:spcPct val="0"/>
              </a:spcBef>
              <a:buFont typeface="Wingdings" panose="05000000000000000000" pitchFamily="2" charset="2"/>
              <a:buChar char="v"/>
            </a:pPr>
            <a:r>
              <a:rPr lang="de-DE" dirty="0" smtClean="0"/>
              <a:t>Die klar versteht, was an ihr algorithmisch umgesetzt werden kann </a:t>
            </a:r>
          </a:p>
          <a:p>
            <a:pPr marL="457200" lvl="1" indent="-457200">
              <a:lnSpc>
                <a:spcPct val="100000"/>
              </a:lnSpc>
              <a:spcBef>
                <a:spcPct val="0"/>
              </a:spcBef>
              <a:buFont typeface="Wingdings" panose="05000000000000000000" pitchFamily="2" charset="2"/>
              <a:buChar char="v"/>
            </a:pPr>
            <a:r>
              <a:rPr lang="de-DE" dirty="0"/>
              <a:t>s</a:t>
            </a:r>
            <a:r>
              <a:rPr lang="de-DE" dirty="0" smtClean="0"/>
              <a:t>odass sie die </a:t>
            </a:r>
            <a:r>
              <a:rPr lang="de-DE" dirty="0"/>
              <a:t>M</a:t>
            </a:r>
            <a:r>
              <a:rPr lang="de-DE" dirty="0" smtClean="0"/>
              <a:t>öglichkeit hat, sich auf den „Rest“ zu konzentrieren.</a:t>
            </a:r>
          </a:p>
          <a:p>
            <a:pPr marL="0" lvl="1" indent="0">
              <a:lnSpc>
                <a:spcPct val="100000"/>
              </a:lnSpc>
              <a:spcBef>
                <a:spcPct val="0"/>
              </a:spcBef>
              <a:buNone/>
            </a:pPr>
            <a:endParaRPr lang="en-US" dirty="0" smtClean="0"/>
          </a:p>
        </p:txBody>
      </p:sp>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6"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rgbClr val="000000"/>
                </a:solidFill>
              </a:rPr>
              <a:t>Digital Humanities &amp; Informatik</a:t>
            </a:r>
            <a:endParaRPr lang="de-DE" sz="3600" b="1" dirty="0">
              <a:solidFill>
                <a:srgbClr val="000000"/>
              </a:solidFill>
            </a:endParaRPr>
          </a:p>
        </p:txBody>
      </p:sp>
      <p:sp>
        <p:nvSpPr>
          <p:cNvPr id="3" name="Textfeld 2"/>
          <p:cNvSpPr txBox="1"/>
          <p:nvPr/>
        </p:nvSpPr>
        <p:spPr>
          <a:xfrm>
            <a:off x="3635896" y="6669360"/>
            <a:ext cx="320922" cy="737894"/>
          </a:xfrm>
          <a:prstGeom prst="rect">
            <a:avLst/>
          </a:prstGeom>
          <a:noFill/>
        </p:spPr>
        <p:txBody>
          <a:bodyPr wrap="none" rtlCol="0">
            <a:spAutoFit/>
          </a:bodyPr>
          <a:lstStyle/>
          <a:p>
            <a:r>
              <a:rPr lang="de-DE" dirty="0" smtClean="0"/>
              <a:t>?</a:t>
            </a:r>
            <a:endParaRPr lang="de-DE" dirty="0"/>
          </a:p>
        </p:txBody>
      </p:sp>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28</a:t>
            </a:fld>
            <a:endParaRPr lang="en-GB" dirty="0"/>
          </a:p>
        </p:txBody>
      </p:sp>
    </p:spTree>
    <p:extLst>
      <p:ext uri="{BB962C8B-B14F-4D97-AF65-F5344CB8AC3E}">
        <p14:creationId xmlns:p14="http://schemas.microsoft.com/office/powerpoint/2010/main" val="10822117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357188" y="1506438"/>
            <a:ext cx="8429625" cy="5018906"/>
          </a:xfrm>
        </p:spPr>
        <p:txBody>
          <a:bodyPr/>
          <a:lstStyle/>
          <a:p>
            <a:pPr marL="0" lvl="1" indent="0">
              <a:lnSpc>
                <a:spcPct val="100000"/>
              </a:lnSpc>
              <a:spcBef>
                <a:spcPct val="0"/>
              </a:spcBef>
              <a:buNone/>
            </a:pPr>
            <a:endParaRPr lang="de-DE" dirty="0" smtClean="0"/>
          </a:p>
          <a:p>
            <a:pPr marL="0" lvl="1" indent="0">
              <a:lnSpc>
                <a:spcPct val="100000"/>
              </a:lnSpc>
              <a:spcBef>
                <a:spcPct val="0"/>
              </a:spcBef>
              <a:buNone/>
            </a:pPr>
            <a:r>
              <a:rPr lang="de-DE" sz="1000" dirty="0" smtClean="0"/>
              <a:t>Gesucht ist eine Geisteswissenschaft:</a:t>
            </a:r>
          </a:p>
          <a:p>
            <a:pPr marL="0" lvl="1" indent="0">
              <a:lnSpc>
                <a:spcPct val="100000"/>
              </a:lnSpc>
              <a:spcBef>
                <a:spcPct val="0"/>
              </a:spcBef>
              <a:buNone/>
            </a:pPr>
            <a:endParaRPr lang="de-DE" sz="1000" dirty="0" smtClean="0"/>
          </a:p>
          <a:p>
            <a:pPr marL="457200" lvl="1" indent="-457200">
              <a:lnSpc>
                <a:spcPct val="100000"/>
              </a:lnSpc>
              <a:spcBef>
                <a:spcPct val="0"/>
              </a:spcBef>
              <a:buFont typeface="Wingdings" panose="05000000000000000000" pitchFamily="2" charset="2"/>
              <a:buChar char="v"/>
            </a:pPr>
            <a:r>
              <a:rPr lang="de-DE" sz="1000" dirty="0" smtClean="0"/>
              <a:t>Die klar versteht, was an ihr algorithmisch umgesetzt werden kann </a:t>
            </a:r>
          </a:p>
          <a:p>
            <a:pPr marL="457200" lvl="1" indent="-457200">
              <a:lnSpc>
                <a:spcPct val="100000"/>
              </a:lnSpc>
              <a:spcBef>
                <a:spcPct val="0"/>
              </a:spcBef>
              <a:buFont typeface="Wingdings" panose="05000000000000000000" pitchFamily="2" charset="2"/>
              <a:buChar char="v"/>
            </a:pPr>
            <a:r>
              <a:rPr lang="de-DE" sz="1000" dirty="0"/>
              <a:t>s</a:t>
            </a:r>
            <a:r>
              <a:rPr lang="de-DE" sz="1000" dirty="0" smtClean="0"/>
              <a:t>odass sie die </a:t>
            </a:r>
            <a:r>
              <a:rPr lang="de-DE" sz="1000" dirty="0"/>
              <a:t>M</a:t>
            </a:r>
            <a:r>
              <a:rPr lang="de-DE" sz="1000" dirty="0" smtClean="0"/>
              <a:t>öglichkeit hat, sich auf den „Rest“ zu konzentrieren.</a:t>
            </a:r>
          </a:p>
          <a:p>
            <a:pPr marL="0" lvl="1" indent="0">
              <a:lnSpc>
                <a:spcPct val="100000"/>
              </a:lnSpc>
              <a:spcBef>
                <a:spcPct val="0"/>
              </a:spcBef>
              <a:buNone/>
            </a:pPr>
            <a:endParaRPr lang="de-DE" sz="1000" dirty="0" smtClean="0"/>
          </a:p>
          <a:p>
            <a:pPr marL="0" lvl="1" indent="0">
              <a:lnSpc>
                <a:spcPct val="100000"/>
              </a:lnSpc>
              <a:spcBef>
                <a:spcPct val="0"/>
              </a:spcBef>
              <a:buNone/>
            </a:pPr>
            <a:endParaRPr lang="de-DE" sz="1000" dirty="0"/>
          </a:p>
          <a:p>
            <a:pPr marL="0" lvl="1" indent="0">
              <a:lnSpc>
                <a:spcPct val="100000"/>
              </a:lnSpc>
              <a:spcBef>
                <a:spcPct val="0"/>
              </a:spcBef>
              <a:buNone/>
            </a:pPr>
            <a:r>
              <a:rPr lang="fr-FR" b="1" dirty="0"/>
              <a:t>Jean-Claude </a:t>
            </a:r>
            <a:r>
              <a:rPr lang="fr-FR" b="1" dirty="0" err="1" smtClean="0"/>
              <a:t>Gardin</a:t>
            </a:r>
            <a:r>
              <a:rPr lang="fr-FR" b="1" dirty="0" smtClean="0"/>
              <a:t>, 1925 – 2013</a:t>
            </a:r>
          </a:p>
          <a:p>
            <a:pPr marL="0" lvl="1" indent="0">
              <a:lnSpc>
                <a:spcPct val="100000"/>
              </a:lnSpc>
              <a:spcBef>
                <a:spcPct val="0"/>
              </a:spcBef>
              <a:buNone/>
            </a:pPr>
            <a:r>
              <a:rPr lang="fr-FR" b="1" dirty="0" smtClean="0">
                <a:sym typeface="Wingdings" panose="05000000000000000000" pitchFamily="2" charset="2"/>
              </a:rPr>
              <a:t> </a:t>
            </a:r>
            <a:r>
              <a:rPr lang="de-DE" b="1" dirty="0">
                <a:solidFill>
                  <a:sysClr val="windowText" lastClr="000000"/>
                </a:solidFill>
              </a:rPr>
              <a:t>Juan A. </a:t>
            </a:r>
            <a:r>
              <a:rPr lang="de-DE" b="1" dirty="0" err="1" smtClean="0">
                <a:solidFill>
                  <a:sysClr val="windowText" lastClr="000000"/>
                </a:solidFill>
              </a:rPr>
              <a:t>Barcelo</a:t>
            </a:r>
            <a:endParaRPr lang="de-DE" dirty="0">
              <a:solidFill>
                <a:schemeClr val="tx1"/>
              </a:solidFill>
            </a:endParaRPr>
          </a:p>
          <a:p>
            <a:pPr marL="0" lvl="1" indent="0">
              <a:lnSpc>
                <a:spcPct val="100000"/>
              </a:lnSpc>
              <a:spcBef>
                <a:spcPct val="0"/>
              </a:spcBef>
              <a:buNone/>
            </a:pPr>
            <a:endParaRPr lang="de-DE" dirty="0" smtClean="0"/>
          </a:p>
          <a:p>
            <a:pPr marL="0" lvl="1" indent="0">
              <a:lnSpc>
                <a:spcPct val="100000"/>
              </a:lnSpc>
              <a:spcBef>
                <a:spcPct val="0"/>
              </a:spcBef>
              <a:buNone/>
            </a:pPr>
            <a:endParaRPr lang="en-US" dirty="0" smtClean="0"/>
          </a:p>
          <a:p>
            <a:pPr marL="0" lvl="1" indent="0">
              <a:lnSpc>
                <a:spcPct val="100000"/>
              </a:lnSpc>
              <a:spcBef>
                <a:spcPct val="0"/>
              </a:spcBef>
              <a:buNone/>
            </a:pPr>
            <a:endParaRPr lang="en-US" dirty="0"/>
          </a:p>
          <a:p>
            <a:pPr marL="0" lvl="1" indent="0">
              <a:lnSpc>
                <a:spcPct val="100000"/>
              </a:lnSpc>
              <a:spcBef>
                <a:spcPct val="0"/>
              </a:spcBef>
              <a:buNone/>
            </a:pPr>
            <a:endParaRPr lang="en-US" dirty="0" smtClean="0"/>
          </a:p>
          <a:p>
            <a:pPr marL="0" lvl="1" indent="0">
              <a:lnSpc>
                <a:spcPct val="100000"/>
              </a:lnSpc>
              <a:spcBef>
                <a:spcPct val="0"/>
              </a:spcBef>
              <a:buNone/>
            </a:pPr>
            <a:endParaRPr lang="en-US" dirty="0" smtClean="0"/>
          </a:p>
          <a:p>
            <a:pPr marL="0" lvl="1" indent="0">
              <a:lnSpc>
                <a:spcPct val="100000"/>
              </a:lnSpc>
              <a:spcBef>
                <a:spcPct val="0"/>
              </a:spcBef>
              <a:buNone/>
            </a:pPr>
            <a:r>
              <a:rPr lang="de-DE" sz="2400" dirty="0">
                <a:solidFill>
                  <a:sysClr val="windowText" lastClr="000000"/>
                </a:solidFill>
              </a:rPr>
              <a:t>Juan A. </a:t>
            </a:r>
            <a:r>
              <a:rPr lang="de-DE" sz="2400" dirty="0" err="1">
                <a:solidFill>
                  <a:sysClr val="windowText" lastClr="000000"/>
                </a:solidFill>
              </a:rPr>
              <a:t>Barcelo</a:t>
            </a:r>
            <a:r>
              <a:rPr lang="de-DE" sz="2400" dirty="0">
                <a:solidFill>
                  <a:sysClr val="windowText" lastClr="000000"/>
                </a:solidFill>
              </a:rPr>
              <a:t> </a:t>
            </a:r>
            <a:r>
              <a:rPr lang="de-DE" sz="2400" i="1" dirty="0" err="1">
                <a:solidFill>
                  <a:sysClr val="windowText" lastClr="000000"/>
                </a:solidFill>
              </a:rPr>
              <a:t>Computational</a:t>
            </a:r>
            <a:r>
              <a:rPr lang="de-DE" sz="2400" i="1" dirty="0">
                <a:solidFill>
                  <a:sysClr val="windowText" lastClr="000000"/>
                </a:solidFill>
              </a:rPr>
              <a:t> </a:t>
            </a:r>
            <a:r>
              <a:rPr lang="de-DE" sz="2400" i="1" dirty="0" err="1">
                <a:solidFill>
                  <a:sysClr val="windowText" lastClr="000000"/>
                </a:solidFill>
              </a:rPr>
              <a:t>Intelligence</a:t>
            </a:r>
            <a:r>
              <a:rPr lang="de-DE" sz="2400" i="1" dirty="0">
                <a:solidFill>
                  <a:sysClr val="windowText" lastClr="000000"/>
                </a:solidFill>
              </a:rPr>
              <a:t> in </a:t>
            </a:r>
            <a:r>
              <a:rPr lang="de-DE" sz="2400" i="1" dirty="0" err="1">
                <a:solidFill>
                  <a:sysClr val="windowText" lastClr="000000"/>
                </a:solidFill>
              </a:rPr>
              <a:t>Archaeology</a:t>
            </a:r>
            <a:r>
              <a:rPr lang="de-DE" sz="2400" dirty="0">
                <a:solidFill>
                  <a:sysClr val="windowText" lastClr="000000"/>
                </a:solidFill>
              </a:rPr>
              <a:t>, 2009</a:t>
            </a:r>
            <a:endParaRPr lang="de-DE" sz="2400" dirty="0">
              <a:solidFill>
                <a:schemeClr val="tx1"/>
              </a:solidFill>
            </a:endParaRPr>
          </a:p>
          <a:p>
            <a:pPr marL="0" lvl="1" indent="0">
              <a:lnSpc>
                <a:spcPct val="100000"/>
              </a:lnSpc>
              <a:spcBef>
                <a:spcPct val="0"/>
              </a:spcBef>
              <a:buNone/>
            </a:pPr>
            <a:endParaRPr lang="en-US" dirty="0" smtClean="0"/>
          </a:p>
        </p:txBody>
      </p:sp>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6"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rgbClr val="000000"/>
                </a:solidFill>
              </a:rPr>
              <a:t>Digital Humanities &amp; Informatik</a:t>
            </a:r>
            <a:endParaRPr lang="de-DE" sz="3600" b="1" dirty="0">
              <a:solidFill>
                <a:srgbClr val="000000"/>
              </a:solidFill>
            </a:endParaRPr>
          </a:p>
        </p:txBody>
      </p:sp>
      <p:sp>
        <p:nvSpPr>
          <p:cNvPr id="3" name="Textfeld 2"/>
          <p:cNvSpPr txBox="1"/>
          <p:nvPr/>
        </p:nvSpPr>
        <p:spPr>
          <a:xfrm>
            <a:off x="3635896" y="6669360"/>
            <a:ext cx="320922" cy="737894"/>
          </a:xfrm>
          <a:prstGeom prst="rect">
            <a:avLst/>
          </a:prstGeom>
          <a:noFill/>
        </p:spPr>
        <p:txBody>
          <a:bodyPr wrap="none" rtlCol="0">
            <a:spAutoFit/>
          </a:bodyPr>
          <a:lstStyle/>
          <a:p>
            <a:r>
              <a:rPr lang="de-DE" dirty="0" smtClean="0"/>
              <a:t>?</a:t>
            </a:r>
            <a:endParaRPr lang="de-DE" dirty="0"/>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3208" y="1484784"/>
            <a:ext cx="3309272" cy="4309484"/>
          </a:xfrm>
          <a:prstGeom prst="rect">
            <a:avLst/>
          </a:prstGeom>
        </p:spPr>
      </p:pic>
      <p:sp>
        <p:nvSpPr>
          <p:cNvPr id="4" name="Foliennummernplatzhalter 3"/>
          <p:cNvSpPr>
            <a:spLocks noGrp="1"/>
          </p:cNvSpPr>
          <p:nvPr>
            <p:ph type="sldNum" idx="12"/>
          </p:nvPr>
        </p:nvSpPr>
        <p:spPr/>
        <p:txBody>
          <a:bodyPr/>
          <a:lstStyle/>
          <a:p>
            <a:pPr>
              <a:defRPr/>
            </a:pPr>
            <a:fld id="{CB9D37FC-15F6-4238-8A93-317C3E731FDA}" type="slidenum">
              <a:rPr lang="en-GB" smtClean="0"/>
              <a:pPr>
                <a:defRPr/>
              </a:pPr>
              <a:t>29</a:t>
            </a:fld>
            <a:endParaRPr lang="en-GB" dirty="0"/>
          </a:p>
        </p:txBody>
      </p:sp>
    </p:spTree>
    <p:extLst>
      <p:ext uri="{BB962C8B-B14F-4D97-AF65-F5344CB8AC3E}">
        <p14:creationId xmlns:p14="http://schemas.microsoft.com/office/powerpoint/2010/main" val="28630531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7" name="Inhaltsplatzhalter 6"/>
          <p:cNvSpPr>
            <a:spLocks noGrp="1"/>
          </p:cNvSpPr>
          <p:nvPr>
            <p:ph idx="1"/>
          </p:nvPr>
        </p:nvSpPr>
        <p:spPr>
          <a:xfrm>
            <a:off x="357188" y="1506438"/>
            <a:ext cx="8429625" cy="5018906"/>
          </a:xfrm>
        </p:spPr>
        <p:txBody>
          <a:bodyPr/>
          <a:lstStyle/>
          <a:p>
            <a:pPr marL="0" indent="0">
              <a:lnSpc>
                <a:spcPct val="100000"/>
              </a:lnSpc>
              <a:spcBef>
                <a:spcPct val="0"/>
              </a:spcBef>
              <a:buNone/>
            </a:pPr>
            <a:r>
              <a:rPr lang="de-DE" sz="2800" dirty="0" smtClean="0"/>
              <a:t>These Thaller: </a:t>
            </a:r>
            <a:r>
              <a:rPr lang="de-DE" sz="2800" i="1" dirty="0" smtClean="0"/>
              <a:t>Es </a:t>
            </a:r>
            <a:r>
              <a:rPr lang="de-DE" sz="2800" i="1" dirty="0"/>
              <a:t>ist zweifelhaft, ob </a:t>
            </a:r>
            <a:r>
              <a:rPr lang="de-DE" sz="2800" i="1" dirty="0" smtClean="0"/>
              <a:t>Computerlinguistik </a:t>
            </a:r>
            <a:r>
              <a:rPr lang="de-DE" sz="2800" i="1" dirty="0"/>
              <a:t>/ </a:t>
            </a:r>
            <a:r>
              <a:rPr lang="de-DE" sz="2800" i="1" dirty="0" smtClean="0"/>
              <a:t>Korpuslinguistik / Textmining wirklich </a:t>
            </a:r>
            <a:r>
              <a:rPr lang="de-DE" sz="2800" i="1" dirty="0"/>
              <a:t>Bestandteil der Digital Humanities </a:t>
            </a:r>
            <a:r>
              <a:rPr lang="de-DE" sz="2800" i="1" dirty="0" smtClean="0"/>
              <a:t>sind. Vielmehr </a:t>
            </a:r>
            <a:r>
              <a:rPr lang="de-DE" sz="2800" i="1" dirty="0"/>
              <a:t>gibt es gute Gründe zur Annahme, dass sie eine eigene Disziplin </a:t>
            </a:r>
            <a:r>
              <a:rPr lang="de-DE" sz="2800" i="1" dirty="0" smtClean="0"/>
              <a:t>bildet</a:t>
            </a:r>
            <a:r>
              <a:rPr lang="de-DE" sz="2800" i="1" dirty="0"/>
              <a:t>, deren Verfahren zwar für die </a:t>
            </a:r>
            <a:r>
              <a:rPr lang="de-DE" sz="2800" i="1" dirty="0" smtClean="0"/>
              <a:t>Digital Humanities </a:t>
            </a:r>
            <a:r>
              <a:rPr lang="de-DE" sz="2800" i="1" dirty="0"/>
              <a:t>nützlich sein können, aber </a:t>
            </a:r>
            <a:r>
              <a:rPr lang="de-DE" sz="2800" i="1" dirty="0" smtClean="0"/>
              <a:t>keineswegs </a:t>
            </a:r>
            <a:r>
              <a:rPr lang="de-DE" sz="2800" i="1" dirty="0"/>
              <a:t>zu deren Kern zählen.</a:t>
            </a:r>
            <a:endParaRPr lang="de-DE" i="1" dirty="0" smtClean="0"/>
          </a:p>
          <a:p>
            <a:pPr marL="0" lvl="1">
              <a:lnSpc>
                <a:spcPct val="100000"/>
              </a:lnSpc>
              <a:spcBef>
                <a:spcPct val="0"/>
              </a:spcBef>
            </a:pPr>
            <a:endParaRPr lang="de-DE" dirty="0" smtClean="0"/>
          </a:p>
        </p:txBody>
      </p:sp>
      <p:sp>
        <p:nvSpPr>
          <p:cNvPr id="13317"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rgbClr val="000000"/>
                </a:solidFill>
              </a:rPr>
              <a:t>Genesis 2</a:t>
            </a:r>
            <a:endParaRPr lang="de-DE" sz="3600" b="1" dirty="0">
              <a:solidFill>
                <a:srgbClr val="000000"/>
              </a:solidFill>
            </a:endParaRPr>
          </a:p>
        </p:txBody>
      </p:sp>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3</a:t>
            </a:fld>
            <a:endParaRPr lang="en-GB" dirty="0"/>
          </a:p>
        </p:txBody>
      </p:sp>
    </p:spTree>
    <p:extLst>
      <p:ext uri="{BB962C8B-B14F-4D97-AF65-F5344CB8AC3E}">
        <p14:creationId xmlns:p14="http://schemas.microsoft.com/office/powerpoint/2010/main" val="342911289"/>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7" name="Inhaltsplatzhalter 6"/>
          <p:cNvSpPr>
            <a:spLocks noGrp="1"/>
          </p:cNvSpPr>
          <p:nvPr>
            <p:ph idx="1"/>
          </p:nvPr>
        </p:nvSpPr>
        <p:spPr>
          <a:xfrm>
            <a:off x="357188" y="1506438"/>
            <a:ext cx="8429625" cy="5018906"/>
          </a:xfrm>
        </p:spPr>
        <p:txBody>
          <a:bodyPr/>
          <a:lstStyle/>
          <a:p>
            <a:pPr marL="0" indent="0">
              <a:lnSpc>
                <a:spcPct val="100000"/>
              </a:lnSpc>
              <a:spcBef>
                <a:spcPct val="0"/>
              </a:spcBef>
              <a:buNone/>
            </a:pPr>
            <a:r>
              <a:rPr lang="de-DE" sz="2800" dirty="0" smtClean="0"/>
              <a:t>These Thaller: </a:t>
            </a:r>
            <a:r>
              <a:rPr lang="de-DE" sz="2800" i="1" dirty="0" smtClean="0"/>
              <a:t>Es </a:t>
            </a:r>
            <a:r>
              <a:rPr lang="de-DE" sz="2800" i="1" dirty="0"/>
              <a:t>ist zweifelhaft, ob </a:t>
            </a:r>
            <a:r>
              <a:rPr lang="de-DE" sz="2800" i="1" dirty="0" smtClean="0"/>
              <a:t>Computerlinguistik </a:t>
            </a:r>
            <a:r>
              <a:rPr lang="de-DE" sz="2800" i="1" dirty="0"/>
              <a:t>/ </a:t>
            </a:r>
            <a:r>
              <a:rPr lang="de-DE" sz="2800" i="1" dirty="0" smtClean="0"/>
              <a:t>Korpuslinguistik / Textmining wirklich </a:t>
            </a:r>
            <a:r>
              <a:rPr lang="de-DE" sz="2800" i="1" dirty="0"/>
              <a:t>Bestandteil der Digital Humanities </a:t>
            </a:r>
            <a:r>
              <a:rPr lang="de-DE" sz="2800" i="1" dirty="0" smtClean="0"/>
              <a:t>sind. Vielmehr </a:t>
            </a:r>
            <a:r>
              <a:rPr lang="de-DE" sz="2800" i="1" dirty="0"/>
              <a:t>gibt es gute Gründe zur Annahme, dass sie eine eigene Disziplin </a:t>
            </a:r>
            <a:r>
              <a:rPr lang="de-DE" sz="2800" i="1" dirty="0" smtClean="0"/>
              <a:t>bildet</a:t>
            </a:r>
            <a:r>
              <a:rPr lang="de-DE" sz="2800" i="1" dirty="0"/>
              <a:t>, deren Verfahren zwar für die </a:t>
            </a:r>
            <a:r>
              <a:rPr lang="de-DE" sz="2800" i="1" dirty="0" smtClean="0"/>
              <a:t>Digital Humanities sehr nützlich </a:t>
            </a:r>
            <a:r>
              <a:rPr lang="de-DE" sz="2800" i="1" dirty="0"/>
              <a:t>sein können, aber </a:t>
            </a:r>
            <a:r>
              <a:rPr lang="de-DE" sz="2800" i="1" dirty="0" smtClean="0"/>
              <a:t>keineswegs </a:t>
            </a:r>
            <a:r>
              <a:rPr lang="de-DE" sz="2800" i="1" dirty="0"/>
              <a:t>zu deren Kern zählen.</a:t>
            </a:r>
            <a:endParaRPr lang="de-DE" i="1" dirty="0" smtClean="0"/>
          </a:p>
          <a:p>
            <a:pPr marL="0" lvl="1" indent="0">
              <a:lnSpc>
                <a:spcPct val="100000"/>
              </a:lnSpc>
              <a:spcBef>
                <a:spcPct val="0"/>
              </a:spcBef>
              <a:buNone/>
            </a:pPr>
            <a:endParaRPr lang="de-DE" dirty="0" smtClean="0"/>
          </a:p>
        </p:txBody>
      </p:sp>
      <p:sp>
        <p:nvSpPr>
          <p:cNvPr id="13317"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rgbClr val="000000"/>
                </a:solidFill>
              </a:rPr>
              <a:t>Und immer noch …</a:t>
            </a:r>
            <a:endParaRPr lang="de-DE" sz="3600" b="1" dirty="0">
              <a:solidFill>
                <a:srgbClr val="000000"/>
              </a:solidFill>
            </a:endParaRPr>
          </a:p>
        </p:txBody>
      </p:sp>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30</a:t>
            </a:fld>
            <a:endParaRPr lang="en-GB" dirty="0"/>
          </a:p>
        </p:txBody>
      </p:sp>
    </p:spTree>
    <p:extLst>
      <p:ext uri="{BB962C8B-B14F-4D97-AF65-F5344CB8AC3E}">
        <p14:creationId xmlns:p14="http://schemas.microsoft.com/office/powerpoint/2010/main" val="458561291"/>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de-DE"/>
          </a:p>
        </p:txBody>
      </p:sp>
      <p:sp>
        <p:nvSpPr>
          <p:cNvPr id="41987" name="Text Box 5"/>
          <p:cNvSpPr txBox="1">
            <a:spLocks noChangeArrowheads="1"/>
          </p:cNvSpPr>
          <p:nvPr/>
        </p:nvSpPr>
        <p:spPr bwMode="auto">
          <a:xfrm>
            <a:off x="501650" y="2133600"/>
            <a:ext cx="2528888" cy="366713"/>
          </a:xfrm>
          <a:prstGeom prst="rect">
            <a:avLst/>
          </a:prstGeom>
          <a:noFill/>
          <a:ln w="12700" cap="sq">
            <a:noFill/>
            <a:miter lim="800000"/>
            <a:headEnd type="none" w="sm" len="sm"/>
            <a:tailEnd type="none" w="sm" len="sm"/>
          </a:ln>
        </p:spPr>
        <p:txBody>
          <a:bodyPr>
            <a:spAutoFit/>
          </a:bodyPr>
          <a:lstStyle/>
          <a:p>
            <a:pPr>
              <a:spcBef>
                <a:spcPct val="50000"/>
              </a:spcBef>
            </a:pPr>
            <a:endParaRPr lang="de-DE"/>
          </a:p>
        </p:txBody>
      </p:sp>
      <p:pic>
        <p:nvPicPr>
          <p:cNvPr id="41988"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41989"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de-DE"/>
          </a:p>
        </p:txBody>
      </p:sp>
      <p:sp>
        <p:nvSpPr>
          <p:cNvPr id="41990" name="Textfeld 9"/>
          <p:cNvSpPr txBox="1">
            <a:spLocks noChangeArrowheads="1"/>
          </p:cNvSpPr>
          <p:nvPr/>
        </p:nvSpPr>
        <p:spPr bwMode="auto">
          <a:xfrm>
            <a:off x="214313" y="1857375"/>
            <a:ext cx="8643937" cy="2457450"/>
          </a:xfrm>
          <a:prstGeom prst="rect">
            <a:avLst/>
          </a:prstGeom>
          <a:noFill/>
          <a:ln w="9525">
            <a:noFill/>
            <a:miter lim="800000"/>
            <a:headEnd/>
            <a:tailEnd/>
          </a:ln>
        </p:spPr>
        <p:txBody>
          <a:bodyPr>
            <a:spAutoFit/>
          </a:bodyPr>
          <a:lstStyle/>
          <a:p>
            <a:pPr algn="ctr"/>
            <a:r>
              <a:rPr lang="de-DE" sz="5400">
                <a:solidFill>
                  <a:schemeClr val="tx1"/>
                </a:solidFill>
              </a:rPr>
              <a:t>Danke!</a:t>
            </a:r>
          </a:p>
          <a:p>
            <a:pPr algn="ctr"/>
            <a:r>
              <a:rPr lang="de-DE">
                <a:solidFill>
                  <a:schemeClr val="tx1"/>
                </a:solidFill>
              </a:rPr>
              <a:t>manfred.thaller@uni-koeln.de</a:t>
            </a:r>
          </a:p>
        </p:txBody>
      </p:sp>
      <p:sp>
        <p:nvSpPr>
          <p:cNvPr id="41991" name="Foliennummernplatzhalter 6"/>
          <p:cNvSpPr>
            <a:spLocks noGrp="1"/>
          </p:cNvSpPr>
          <p:nvPr>
            <p:ph type="sldNum" sz="quarter" idx="12"/>
          </p:nvPr>
        </p:nvSpPr>
        <p:spPr>
          <a:noFill/>
        </p:spPr>
        <p:txBody>
          <a:bodyPr/>
          <a:lstStyle/>
          <a:p>
            <a:pPr>
              <a:buFont typeface="Times New Roman" pitchFamily="18" charset="0"/>
              <a:buNone/>
            </a:pPr>
            <a:fld id="{3A5EE127-9BD0-4579-8D37-0E604390E5C8}" type="slidenum">
              <a:rPr lang="en-GB" smtClean="0">
                <a:latin typeface="Times New Roman" pitchFamily="18" charset="0"/>
                <a:ea typeface="Bitstream Vera Sans" pitchFamily="34" charset="0"/>
                <a:cs typeface="Bitstream Vera Sans" pitchFamily="34" charset="0"/>
              </a:rPr>
              <a:pPr>
                <a:buFont typeface="Times New Roman" pitchFamily="18" charset="0"/>
                <a:buNone/>
              </a:pPr>
              <a:t>31</a:t>
            </a:fld>
            <a:endParaRPr lang="en-GB" smtClean="0">
              <a:latin typeface="Times New Roman" pitchFamily="18" charset="0"/>
              <a:ea typeface="Bitstream Vera Sans" pitchFamily="34" charset="0"/>
              <a:cs typeface="Bitstream Vera Sans" pitchFamily="34"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7" name="Inhaltsplatzhalter 6"/>
          <p:cNvSpPr>
            <a:spLocks noGrp="1"/>
          </p:cNvSpPr>
          <p:nvPr>
            <p:ph idx="1"/>
          </p:nvPr>
        </p:nvSpPr>
        <p:spPr>
          <a:xfrm>
            <a:off x="357188" y="1506438"/>
            <a:ext cx="8463284" cy="5306938"/>
          </a:xfrm>
        </p:spPr>
        <p:txBody>
          <a:bodyPr/>
          <a:lstStyle/>
          <a:p>
            <a:pPr marL="0" lvl="1" indent="0">
              <a:lnSpc>
                <a:spcPct val="100000"/>
              </a:lnSpc>
              <a:spcBef>
                <a:spcPct val="0"/>
              </a:spcBef>
              <a:buNone/>
            </a:pPr>
            <a:r>
              <a:rPr lang="de-DE" dirty="0" smtClean="0"/>
              <a:t>Ableitung kollektiver Meinungen aus der Hintergrundinformation in der Presse</a:t>
            </a:r>
          </a:p>
          <a:p>
            <a:pPr marL="0" lvl="1" indent="0">
              <a:lnSpc>
                <a:spcPct val="100000"/>
              </a:lnSpc>
              <a:spcBef>
                <a:spcPct val="0"/>
              </a:spcBef>
              <a:buNone/>
            </a:pPr>
            <a:endParaRPr lang="de-DE" dirty="0"/>
          </a:p>
          <a:p>
            <a:pPr marL="0" lvl="1" indent="0">
              <a:lnSpc>
                <a:spcPct val="100000"/>
              </a:lnSpc>
              <a:spcBef>
                <a:spcPct val="0"/>
              </a:spcBef>
              <a:buNone/>
            </a:pPr>
            <a:r>
              <a:rPr lang="de-DE" dirty="0" smtClean="0"/>
              <a:t>1973 bis 1975:</a:t>
            </a:r>
          </a:p>
          <a:p>
            <a:pPr marL="0" lvl="1" indent="0">
              <a:lnSpc>
                <a:spcPct val="100000"/>
              </a:lnSpc>
              <a:spcBef>
                <a:spcPct val="0"/>
              </a:spcBef>
              <a:buNone/>
            </a:pPr>
            <a:r>
              <a:rPr lang="de-DE" dirty="0" smtClean="0"/>
              <a:t>700 Zeitungsjahrgänge </a:t>
            </a:r>
            <a:r>
              <a:rPr lang="de-DE" dirty="0" smtClean="0">
                <a:sym typeface="Wingdings" panose="05000000000000000000" pitchFamily="2" charset="2"/>
              </a:rPr>
              <a:t> 35.000 Blatt A5  1200 Seiten mit 8000 Fußnoten</a:t>
            </a:r>
          </a:p>
          <a:p>
            <a:pPr marL="0" lvl="1" indent="0">
              <a:lnSpc>
                <a:spcPct val="100000"/>
              </a:lnSpc>
              <a:spcBef>
                <a:spcPct val="0"/>
              </a:spcBef>
              <a:buNone/>
            </a:pPr>
            <a:endParaRPr lang="de-DE" dirty="0">
              <a:sym typeface="Wingdings" panose="05000000000000000000" pitchFamily="2" charset="2"/>
            </a:endParaRPr>
          </a:p>
          <a:p>
            <a:pPr marL="0" lvl="1" indent="0">
              <a:lnSpc>
                <a:spcPct val="100000"/>
              </a:lnSpc>
              <a:spcBef>
                <a:spcPct val="0"/>
              </a:spcBef>
              <a:buNone/>
            </a:pPr>
            <a:r>
              <a:rPr lang="de-DE" dirty="0" smtClean="0">
                <a:sym typeface="Wingdings" panose="05000000000000000000" pitchFamily="2" charset="2"/>
              </a:rPr>
              <a:t>2014:</a:t>
            </a:r>
          </a:p>
          <a:p>
            <a:pPr marL="0" lvl="1" indent="0">
              <a:lnSpc>
                <a:spcPct val="100000"/>
              </a:lnSpc>
              <a:spcBef>
                <a:spcPct val="0"/>
              </a:spcBef>
              <a:buNone/>
            </a:pPr>
            <a:r>
              <a:rPr lang="de-DE" dirty="0" smtClean="0">
                <a:sym typeface="Wingdings" panose="05000000000000000000" pitchFamily="2" charset="2"/>
              </a:rPr>
              <a:t>OCR plus Textmining</a:t>
            </a:r>
            <a:endParaRPr lang="de-DE" dirty="0">
              <a:sym typeface="Wingdings" panose="05000000000000000000" pitchFamily="2" charset="2"/>
            </a:endParaRPr>
          </a:p>
          <a:p>
            <a:pPr marL="0" lvl="1" indent="0">
              <a:lnSpc>
                <a:spcPct val="100000"/>
              </a:lnSpc>
              <a:spcBef>
                <a:spcPct val="0"/>
              </a:spcBef>
              <a:buNone/>
            </a:pPr>
            <a:r>
              <a:rPr lang="en-US" i="1" dirty="0">
                <a:ea typeface="Times New Roman" panose="02020603050405020304" pitchFamily="18" charset="0"/>
              </a:rPr>
              <a:t>“Digital History” implies that the main instruments of historical research and investigation will be based on Natural Language Processing (NLP).</a:t>
            </a:r>
            <a:endParaRPr lang="de-DE" dirty="0" smtClean="0"/>
          </a:p>
        </p:txBody>
      </p:sp>
      <p:sp>
        <p:nvSpPr>
          <p:cNvPr id="13317"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rgbClr val="000000"/>
                </a:solidFill>
              </a:rPr>
              <a:t>Genesis 3</a:t>
            </a:r>
            <a:endParaRPr lang="de-DE" sz="3600" b="1" dirty="0">
              <a:solidFill>
                <a:srgbClr val="000000"/>
              </a:solidFill>
            </a:endParaRPr>
          </a:p>
        </p:txBody>
      </p:sp>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4</a:t>
            </a:fld>
            <a:endParaRPr lang="en-GB" dirty="0"/>
          </a:p>
        </p:txBody>
      </p:sp>
    </p:spTree>
    <p:extLst>
      <p:ext uri="{BB962C8B-B14F-4D97-AF65-F5344CB8AC3E}">
        <p14:creationId xmlns:p14="http://schemas.microsoft.com/office/powerpoint/2010/main" val="21399807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7" name="Inhaltsplatzhalter 6"/>
          <p:cNvSpPr>
            <a:spLocks noGrp="1"/>
          </p:cNvSpPr>
          <p:nvPr>
            <p:ph idx="1"/>
          </p:nvPr>
        </p:nvSpPr>
        <p:spPr>
          <a:xfrm>
            <a:off x="357188" y="1506438"/>
            <a:ext cx="8429625" cy="5018906"/>
          </a:xfrm>
        </p:spPr>
        <p:txBody>
          <a:bodyPr/>
          <a:lstStyle/>
          <a:p>
            <a:pPr marL="0" lvl="1" indent="0">
              <a:lnSpc>
                <a:spcPct val="100000"/>
              </a:lnSpc>
              <a:spcBef>
                <a:spcPct val="0"/>
              </a:spcBef>
              <a:buNone/>
            </a:pPr>
            <a:r>
              <a:rPr lang="de-DE" i="1" dirty="0"/>
              <a:t>Unter den Digital Humanities verstehen wir alle Arten geisteswissenschaftlicher Forschung, die versuchen, durch den Einsatz moderner Informationstechnologien oder aus der Informatik abgeleiteter Instrumente inhaltliche Ergebnisse zu erzielen, die ohne den Einsatz dieser Instrumente entweder gar nicht zu erzielen wären, oder nur auf einer niedrigeren Ebene intersubjektiver Nachprüfbarkeit</a:t>
            </a:r>
            <a:r>
              <a:rPr lang="de-DE" dirty="0"/>
              <a:t>. </a:t>
            </a:r>
          </a:p>
          <a:p>
            <a:pPr marL="0" lvl="1" indent="0">
              <a:lnSpc>
                <a:spcPct val="100000"/>
              </a:lnSpc>
              <a:spcBef>
                <a:spcPct val="0"/>
              </a:spcBef>
              <a:buNone/>
            </a:pPr>
            <a:endParaRPr lang="de-DE" dirty="0" smtClean="0"/>
          </a:p>
        </p:txBody>
      </p:sp>
      <p:sp>
        <p:nvSpPr>
          <p:cNvPr id="13317"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rgbClr val="000000"/>
                </a:solidFill>
              </a:rPr>
              <a:t>Digital Humanities …</a:t>
            </a:r>
            <a:endParaRPr lang="de-DE" sz="3600" b="1" dirty="0">
              <a:solidFill>
                <a:srgbClr val="000000"/>
              </a:solidFill>
            </a:endParaRPr>
          </a:p>
        </p:txBody>
      </p:sp>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5</a:t>
            </a:fld>
            <a:endParaRPr lang="en-GB" dirty="0"/>
          </a:p>
        </p:txBody>
      </p:sp>
    </p:spTree>
    <p:extLst>
      <p:ext uri="{BB962C8B-B14F-4D97-AF65-F5344CB8AC3E}">
        <p14:creationId xmlns:p14="http://schemas.microsoft.com/office/powerpoint/2010/main" val="102861837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13317"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rgbClr val="000000"/>
                </a:solidFill>
              </a:rPr>
              <a:t>Digital Humanities != Text</a:t>
            </a:r>
            <a:endParaRPr lang="de-DE" sz="3600" b="1" dirty="0">
              <a:solidFill>
                <a:srgbClr val="000000"/>
              </a:solidFill>
            </a:endParaRPr>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22910"/>
            <a:ext cx="9144000" cy="3958418"/>
          </a:xfrm>
          <a:prstGeom prst="rect">
            <a:avLst/>
          </a:prstGeom>
        </p:spPr>
      </p:pic>
      <p:sp>
        <p:nvSpPr>
          <p:cNvPr id="8" name="Inhaltsplatzhalter 6"/>
          <p:cNvSpPr>
            <a:spLocks noGrp="1"/>
          </p:cNvSpPr>
          <p:nvPr>
            <p:ph idx="1"/>
          </p:nvPr>
        </p:nvSpPr>
        <p:spPr>
          <a:xfrm>
            <a:off x="357188" y="1506438"/>
            <a:ext cx="8429625" cy="626418"/>
          </a:xfrm>
        </p:spPr>
        <p:txBody>
          <a:bodyPr/>
          <a:lstStyle/>
          <a:p>
            <a:pPr marL="0" indent="0">
              <a:lnSpc>
                <a:spcPct val="100000"/>
              </a:lnSpc>
              <a:spcBef>
                <a:spcPct val="0"/>
              </a:spcBef>
              <a:buNone/>
            </a:pPr>
            <a:r>
              <a:rPr lang="de-DE" sz="2800" dirty="0" smtClean="0"/>
              <a:t>Historisch …</a:t>
            </a:r>
            <a:endParaRPr lang="de-DE" i="1" dirty="0" smtClean="0"/>
          </a:p>
          <a:p>
            <a:pPr marL="0" lvl="1">
              <a:lnSpc>
                <a:spcPct val="100000"/>
              </a:lnSpc>
              <a:spcBef>
                <a:spcPct val="0"/>
              </a:spcBef>
            </a:pPr>
            <a:endParaRPr lang="de-DE" dirty="0" smtClean="0"/>
          </a:p>
        </p:txBody>
      </p:sp>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6</a:t>
            </a:fld>
            <a:endParaRPr lang="en-GB" dirty="0"/>
          </a:p>
        </p:txBody>
      </p:sp>
    </p:spTree>
    <p:extLst>
      <p:ext uri="{BB962C8B-B14F-4D97-AF65-F5344CB8AC3E}">
        <p14:creationId xmlns:p14="http://schemas.microsoft.com/office/powerpoint/2010/main" val="185452923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13317"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rgbClr val="000000"/>
                </a:solidFill>
              </a:rPr>
              <a:t>Digital Humanities != Text</a:t>
            </a:r>
            <a:endParaRPr lang="de-DE" sz="3600" b="1" dirty="0">
              <a:solidFill>
                <a:srgbClr val="000000"/>
              </a:solidFill>
            </a:endParaRPr>
          </a:p>
        </p:txBody>
      </p:sp>
      <p:sp>
        <p:nvSpPr>
          <p:cNvPr id="8" name="Inhaltsplatzhalter 6"/>
          <p:cNvSpPr>
            <a:spLocks noGrp="1"/>
          </p:cNvSpPr>
          <p:nvPr>
            <p:ph idx="1"/>
          </p:nvPr>
        </p:nvSpPr>
        <p:spPr>
          <a:xfrm>
            <a:off x="357188" y="1506438"/>
            <a:ext cx="8429625" cy="626418"/>
          </a:xfrm>
        </p:spPr>
        <p:txBody>
          <a:bodyPr/>
          <a:lstStyle/>
          <a:p>
            <a:pPr marL="0" indent="0">
              <a:lnSpc>
                <a:spcPct val="100000"/>
              </a:lnSpc>
              <a:spcBef>
                <a:spcPct val="0"/>
              </a:spcBef>
              <a:buNone/>
            </a:pPr>
            <a:r>
              <a:rPr lang="de-DE" sz="2800" dirty="0" smtClean="0"/>
              <a:t>… auch in weiten Bereichen der Textdisziplinen …</a:t>
            </a:r>
            <a:endParaRPr lang="de-DE" i="1" dirty="0" smtClean="0"/>
          </a:p>
          <a:p>
            <a:pPr marL="0" lvl="1">
              <a:lnSpc>
                <a:spcPct val="100000"/>
              </a:lnSpc>
              <a:spcBef>
                <a:spcPct val="0"/>
              </a:spcBef>
            </a:pPr>
            <a:endParaRPr lang="de-DE" dirty="0" smtClean="0"/>
          </a:p>
        </p:txBody>
      </p:sp>
      <p:pic>
        <p:nvPicPr>
          <p:cNvPr id="2" name="Grafik 1"/>
          <p:cNvPicPr>
            <a:picLocks noChangeAspect="1"/>
          </p:cNvPicPr>
          <p:nvPr/>
        </p:nvPicPr>
        <p:blipFill>
          <a:blip r:embed="rId4"/>
          <a:stretch>
            <a:fillRect/>
          </a:stretch>
        </p:blipFill>
        <p:spPr>
          <a:xfrm>
            <a:off x="1835696" y="2132857"/>
            <a:ext cx="5447187" cy="3999200"/>
          </a:xfrm>
          <a:prstGeom prst="rect">
            <a:avLst/>
          </a:prstGeom>
        </p:spPr>
      </p:pic>
      <p:sp>
        <p:nvSpPr>
          <p:cNvPr id="7" name="Textfeld 1"/>
          <p:cNvSpPr txBox="1">
            <a:spLocks noChangeArrowheads="1"/>
          </p:cNvSpPr>
          <p:nvPr/>
        </p:nvSpPr>
        <p:spPr bwMode="auto">
          <a:xfrm>
            <a:off x="827088" y="6308725"/>
            <a:ext cx="7632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1pPr>
            <a:lvl2pPr marL="742950" indent="-28575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2pPr>
            <a:lvl3pPr marL="1143000" indent="-22860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3pPr>
            <a:lvl4pPr marL="1600200" indent="-22860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4pPr>
            <a:lvl5pPr marL="2057400" indent="-22860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5pPr>
            <a:lvl6pPr marL="25146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6pPr>
            <a:lvl7pPr marL="29718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7pPr>
            <a:lvl8pPr marL="34290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8pPr>
            <a:lvl9pPr marL="38862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9pPr>
          </a:lstStyle>
          <a:p>
            <a:pPr eaLnBrk="1" hangingPunct="1">
              <a:lnSpc>
                <a:spcPct val="100000"/>
              </a:lnSpc>
            </a:pPr>
            <a:r>
              <a:rPr lang="de-DE" b="1" dirty="0" smtClean="0">
                <a:solidFill>
                  <a:srgbClr val="000000"/>
                </a:solidFill>
              </a:rPr>
              <a:t>J. </a:t>
            </a:r>
            <a:r>
              <a:rPr lang="de-DE" b="1" dirty="0" err="1" smtClean="0">
                <a:solidFill>
                  <a:srgbClr val="000000"/>
                </a:solidFill>
              </a:rPr>
              <a:t>Gippert</a:t>
            </a:r>
            <a:r>
              <a:rPr lang="de-DE" b="1" dirty="0" smtClean="0">
                <a:solidFill>
                  <a:srgbClr val="000000"/>
                </a:solidFill>
              </a:rPr>
              <a:t>, The </a:t>
            </a:r>
            <a:r>
              <a:rPr lang="de-DE" b="1" dirty="0" err="1">
                <a:solidFill>
                  <a:srgbClr val="000000"/>
                </a:solidFill>
              </a:rPr>
              <a:t>COMSt</a:t>
            </a:r>
            <a:r>
              <a:rPr lang="de-DE" b="1" dirty="0">
                <a:solidFill>
                  <a:srgbClr val="000000"/>
                </a:solidFill>
              </a:rPr>
              <a:t> Handbook</a:t>
            </a:r>
          </a:p>
        </p:txBody>
      </p:sp>
      <p:sp>
        <p:nvSpPr>
          <p:cNvPr id="3" name="Foliennummernplatzhalter 2"/>
          <p:cNvSpPr>
            <a:spLocks noGrp="1"/>
          </p:cNvSpPr>
          <p:nvPr>
            <p:ph type="sldNum" idx="12"/>
          </p:nvPr>
        </p:nvSpPr>
        <p:spPr/>
        <p:txBody>
          <a:bodyPr/>
          <a:lstStyle/>
          <a:p>
            <a:pPr>
              <a:defRPr/>
            </a:pPr>
            <a:fld id="{CB9D37FC-15F6-4238-8A93-317C3E731FDA}" type="slidenum">
              <a:rPr lang="en-GB" smtClean="0"/>
              <a:pPr>
                <a:defRPr/>
              </a:pPr>
              <a:t>7</a:t>
            </a:fld>
            <a:endParaRPr lang="en-GB" dirty="0"/>
          </a:p>
        </p:txBody>
      </p:sp>
    </p:spTree>
    <p:extLst>
      <p:ext uri="{BB962C8B-B14F-4D97-AF65-F5344CB8AC3E}">
        <p14:creationId xmlns:p14="http://schemas.microsoft.com/office/powerpoint/2010/main" val="19724958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13317"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rgbClr val="000000"/>
                </a:solidFill>
              </a:rPr>
              <a:t>Digital Humanities != Text</a:t>
            </a:r>
            <a:endParaRPr lang="de-DE" sz="3600" b="1" dirty="0">
              <a:solidFill>
                <a:srgbClr val="000000"/>
              </a:solidFill>
            </a:endParaRPr>
          </a:p>
        </p:txBody>
      </p:sp>
      <p:sp>
        <p:nvSpPr>
          <p:cNvPr id="8" name="Inhaltsplatzhalter 6"/>
          <p:cNvSpPr>
            <a:spLocks noGrp="1"/>
          </p:cNvSpPr>
          <p:nvPr>
            <p:ph idx="1"/>
          </p:nvPr>
        </p:nvSpPr>
        <p:spPr>
          <a:xfrm>
            <a:off x="357188" y="1506438"/>
            <a:ext cx="8429625" cy="626418"/>
          </a:xfrm>
        </p:spPr>
        <p:txBody>
          <a:bodyPr/>
          <a:lstStyle/>
          <a:p>
            <a:pPr marL="0" indent="0">
              <a:lnSpc>
                <a:spcPct val="100000"/>
              </a:lnSpc>
              <a:spcBef>
                <a:spcPct val="0"/>
              </a:spcBef>
              <a:buNone/>
            </a:pPr>
            <a:r>
              <a:rPr lang="de-DE" sz="2800" dirty="0" smtClean="0"/>
              <a:t>… auch in weiten Bereichen der Textdisziplinen …</a:t>
            </a:r>
            <a:endParaRPr lang="de-DE" i="1" dirty="0" smtClean="0"/>
          </a:p>
          <a:p>
            <a:pPr marL="0" lvl="1">
              <a:lnSpc>
                <a:spcPct val="100000"/>
              </a:lnSpc>
              <a:spcBef>
                <a:spcPct val="0"/>
              </a:spcBef>
            </a:pPr>
            <a:endParaRPr lang="de-DE" dirty="0" smtClean="0"/>
          </a:p>
        </p:txBody>
      </p:sp>
      <p:pic>
        <p:nvPicPr>
          <p:cNvPr id="3" name="Grafik 2"/>
          <p:cNvPicPr>
            <a:picLocks noChangeAspect="1"/>
          </p:cNvPicPr>
          <p:nvPr/>
        </p:nvPicPr>
        <p:blipFill>
          <a:blip r:embed="rId4"/>
          <a:stretch>
            <a:fillRect/>
          </a:stretch>
        </p:blipFill>
        <p:spPr>
          <a:xfrm>
            <a:off x="1441432" y="2276872"/>
            <a:ext cx="6261135" cy="3578662"/>
          </a:xfrm>
          <a:prstGeom prst="rect">
            <a:avLst/>
          </a:prstGeom>
        </p:spPr>
      </p:pic>
      <p:sp>
        <p:nvSpPr>
          <p:cNvPr id="7" name="Textfeld 1"/>
          <p:cNvSpPr txBox="1">
            <a:spLocks noChangeArrowheads="1"/>
          </p:cNvSpPr>
          <p:nvPr/>
        </p:nvSpPr>
        <p:spPr bwMode="auto">
          <a:xfrm>
            <a:off x="827088" y="6308725"/>
            <a:ext cx="7632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1pPr>
            <a:lvl2pPr marL="742950" indent="-28575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2pPr>
            <a:lvl3pPr marL="1143000" indent="-22860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3pPr>
            <a:lvl4pPr marL="1600200" indent="-22860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4pPr>
            <a:lvl5pPr marL="2057400" indent="-22860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5pPr>
            <a:lvl6pPr marL="25146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6pPr>
            <a:lvl7pPr marL="29718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7pPr>
            <a:lvl8pPr marL="34290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8pPr>
            <a:lvl9pPr marL="38862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9pPr>
          </a:lstStyle>
          <a:p>
            <a:pPr eaLnBrk="1" hangingPunct="1">
              <a:lnSpc>
                <a:spcPct val="100000"/>
              </a:lnSpc>
            </a:pPr>
            <a:r>
              <a:rPr lang="de-DE" b="1" dirty="0" smtClean="0">
                <a:solidFill>
                  <a:srgbClr val="000000"/>
                </a:solidFill>
              </a:rPr>
              <a:t>J. </a:t>
            </a:r>
            <a:r>
              <a:rPr lang="de-DE" b="1" dirty="0" err="1" smtClean="0">
                <a:solidFill>
                  <a:srgbClr val="000000"/>
                </a:solidFill>
              </a:rPr>
              <a:t>Gippert</a:t>
            </a:r>
            <a:r>
              <a:rPr lang="de-DE" b="1" dirty="0" smtClean="0">
                <a:solidFill>
                  <a:srgbClr val="000000"/>
                </a:solidFill>
              </a:rPr>
              <a:t>, The </a:t>
            </a:r>
            <a:r>
              <a:rPr lang="de-DE" b="1" dirty="0" err="1">
                <a:solidFill>
                  <a:srgbClr val="000000"/>
                </a:solidFill>
              </a:rPr>
              <a:t>COMSt</a:t>
            </a:r>
            <a:r>
              <a:rPr lang="de-DE" b="1" dirty="0">
                <a:solidFill>
                  <a:srgbClr val="000000"/>
                </a:solidFill>
              </a:rPr>
              <a:t> Handbook</a:t>
            </a:r>
          </a:p>
        </p:txBody>
      </p:sp>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8</a:t>
            </a:fld>
            <a:endParaRPr lang="en-GB" dirty="0"/>
          </a:p>
        </p:txBody>
      </p:sp>
    </p:spTree>
    <p:extLst>
      <p:ext uri="{BB962C8B-B14F-4D97-AF65-F5344CB8AC3E}">
        <p14:creationId xmlns:p14="http://schemas.microsoft.com/office/powerpoint/2010/main" val="147805357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srcRect/>
          <a:stretch>
            <a:fillRect/>
          </a:stretch>
        </p:blipFill>
        <p:spPr bwMode="auto">
          <a:xfrm>
            <a:off x="6553200" y="114300"/>
            <a:ext cx="2438400" cy="876300"/>
          </a:xfrm>
          <a:prstGeom prst="rect">
            <a:avLst/>
          </a:prstGeom>
          <a:noFill/>
          <a:ln w="9525">
            <a:noFill/>
            <a:round/>
            <a:headEnd/>
            <a:tailEnd/>
          </a:ln>
        </p:spPr>
      </p:pic>
      <p:sp>
        <p:nvSpPr>
          <p:cNvPr id="13317" name="Textfeld 13"/>
          <p:cNvSpPr txBox="1">
            <a:spLocks noChangeArrowheads="1"/>
          </p:cNvSpPr>
          <p:nvPr/>
        </p:nvSpPr>
        <p:spPr bwMode="auto">
          <a:xfrm>
            <a:off x="251520" y="714375"/>
            <a:ext cx="7429500" cy="646331"/>
          </a:xfrm>
          <a:prstGeom prst="rect">
            <a:avLst/>
          </a:prstGeom>
          <a:noFill/>
          <a:ln w="9525">
            <a:noFill/>
            <a:miter lim="800000"/>
            <a:headEnd/>
            <a:tailEnd/>
          </a:ln>
        </p:spPr>
        <p:txBody>
          <a:bodyPr>
            <a:spAutoFit/>
          </a:bodyPr>
          <a:lstStyle/>
          <a:p>
            <a:pPr>
              <a:lnSpc>
                <a:spcPct val="100000"/>
              </a:lnSpc>
            </a:pPr>
            <a:r>
              <a:rPr lang="de-DE" sz="3600" b="1" dirty="0" smtClean="0">
                <a:solidFill>
                  <a:srgbClr val="000000"/>
                </a:solidFill>
              </a:rPr>
              <a:t>Digital Humanities != Text</a:t>
            </a:r>
            <a:endParaRPr lang="de-DE" sz="3600" b="1" dirty="0">
              <a:solidFill>
                <a:srgbClr val="000000"/>
              </a:solidFill>
            </a:endParaRPr>
          </a:p>
        </p:txBody>
      </p:sp>
      <p:sp>
        <p:nvSpPr>
          <p:cNvPr id="8" name="Inhaltsplatzhalter 6"/>
          <p:cNvSpPr>
            <a:spLocks noGrp="1"/>
          </p:cNvSpPr>
          <p:nvPr>
            <p:ph idx="1"/>
          </p:nvPr>
        </p:nvSpPr>
        <p:spPr>
          <a:xfrm>
            <a:off x="357188" y="1506438"/>
            <a:ext cx="8429625" cy="626418"/>
          </a:xfrm>
        </p:spPr>
        <p:txBody>
          <a:bodyPr/>
          <a:lstStyle/>
          <a:p>
            <a:pPr marL="0" indent="0">
              <a:lnSpc>
                <a:spcPct val="100000"/>
              </a:lnSpc>
              <a:spcBef>
                <a:spcPct val="0"/>
              </a:spcBef>
              <a:buNone/>
            </a:pPr>
            <a:r>
              <a:rPr lang="de-DE" sz="2800" dirty="0" smtClean="0"/>
              <a:t>… auch wenn wir Text verstehen wollen …</a:t>
            </a:r>
            <a:endParaRPr lang="de-DE" i="1" dirty="0" smtClean="0"/>
          </a:p>
          <a:p>
            <a:pPr marL="0" lvl="1">
              <a:lnSpc>
                <a:spcPct val="100000"/>
              </a:lnSpc>
              <a:spcBef>
                <a:spcPct val="0"/>
              </a:spcBef>
            </a:pPr>
            <a:endParaRPr lang="de-DE" dirty="0" smtClean="0"/>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024" y="2132856"/>
            <a:ext cx="8681456" cy="4198298"/>
          </a:xfrm>
          <a:prstGeom prst="rect">
            <a:avLst/>
          </a:prstGeom>
        </p:spPr>
      </p:pic>
      <p:sp>
        <p:nvSpPr>
          <p:cNvPr id="7" name="Textfeld 1"/>
          <p:cNvSpPr txBox="1">
            <a:spLocks noChangeArrowheads="1"/>
          </p:cNvSpPr>
          <p:nvPr/>
        </p:nvSpPr>
        <p:spPr bwMode="auto">
          <a:xfrm>
            <a:off x="827088" y="6308725"/>
            <a:ext cx="7632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1pPr>
            <a:lvl2pPr marL="742950" indent="-28575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2pPr>
            <a:lvl3pPr marL="1143000" indent="-22860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3pPr>
            <a:lvl4pPr marL="1600200" indent="-22860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4pPr>
            <a:lvl5pPr marL="2057400" indent="-228600">
              <a:lnSpc>
                <a:spcPct val="207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5pPr>
            <a:lvl6pPr marL="25146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6pPr>
            <a:lvl7pPr marL="29718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7pPr>
            <a:lvl8pPr marL="34290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8pPr>
            <a:lvl9pPr marL="3886200" indent="-228600" defTabSz="457200" eaLnBrk="0" fontAlgn="base" hangingPunct="0">
              <a:lnSpc>
                <a:spcPct val="207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gothic" charset="0"/>
                <a:cs typeface="msgothic" charset="0"/>
              </a:defRPr>
            </a:lvl9pPr>
          </a:lstStyle>
          <a:p>
            <a:pPr eaLnBrk="1" hangingPunct="1">
              <a:lnSpc>
                <a:spcPct val="100000"/>
              </a:lnSpc>
            </a:pPr>
            <a:r>
              <a:rPr lang="de-DE" b="1" dirty="0">
                <a:solidFill>
                  <a:srgbClr val="000000"/>
                </a:solidFill>
              </a:rPr>
              <a:t>http://vpcp.chass.ncsu.edu</a:t>
            </a:r>
            <a:r>
              <a:rPr lang="de-DE" b="1" dirty="0" smtClean="0">
                <a:solidFill>
                  <a:srgbClr val="000000"/>
                </a:solidFill>
              </a:rPr>
              <a:t>/  --- „John Donne“</a:t>
            </a:r>
            <a:endParaRPr lang="de-DE" b="1" dirty="0">
              <a:solidFill>
                <a:srgbClr val="000000"/>
              </a:solidFill>
            </a:endParaRPr>
          </a:p>
        </p:txBody>
      </p:sp>
      <p:sp>
        <p:nvSpPr>
          <p:cNvPr id="2" name="Foliennummernplatzhalter 1"/>
          <p:cNvSpPr>
            <a:spLocks noGrp="1"/>
          </p:cNvSpPr>
          <p:nvPr>
            <p:ph type="sldNum" idx="12"/>
          </p:nvPr>
        </p:nvSpPr>
        <p:spPr/>
        <p:txBody>
          <a:bodyPr/>
          <a:lstStyle/>
          <a:p>
            <a:pPr>
              <a:defRPr/>
            </a:pPr>
            <a:fld id="{CB9D37FC-15F6-4238-8A93-317C3E731FDA}" type="slidenum">
              <a:rPr lang="en-GB" smtClean="0"/>
              <a:pPr>
                <a:defRPr/>
              </a:pPr>
              <a:t>9</a:t>
            </a:fld>
            <a:endParaRPr lang="en-GB" dirty="0"/>
          </a:p>
        </p:txBody>
      </p:sp>
    </p:spTree>
    <p:extLst>
      <p:ext uri="{BB962C8B-B14F-4D97-AF65-F5344CB8AC3E}">
        <p14:creationId xmlns:p14="http://schemas.microsoft.com/office/powerpoint/2010/main" val="373967311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Larissa-Design">
  <a:themeElements>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Larissa-Design">
      <a:majorFont>
        <a:latin typeface="Times New Roman"/>
        <a:ea typeface="msgothic"/>
        <a:cs typeface="msgothic"/>
      </a:majorFont>
      <a:minorFont>
        <a:latin typeface="Times New Roman"/>
        <a:ea typeface="msgothic"/>
        <a:cs typeface="msgothic"/>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207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207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Larissa-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1255</Words>
  <Application>Microsoft Office PowerPoint</Application>
  <PresentationFormat>Bildschirmpräsentation (4:3)</PresentationFormat>
  <Paragraphs>235</Paragraphs>
  <Slides>31</Slides>
  <Notes>31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31</vt:i4>
      </vt:variant>
    </vt:vector>
  </HeadingPairs>
  <TitlesOfParts>
    <vt:vector size="37" baseType="lpstr">
      <vt:lpstr>Bitstream Vera Sans</vt:lpstr>
      <vt:lpstr>msgothic</vt:lpstr>
      <vt:lpstr>Times New Roman</vt:lpstr>
      <vt:lpstr>Verdana</vt:lpstr>
      <vt:lpstr>Wingdings</vt:lpstr>
      <vt:lpstr>Larissa-Design</vt:lpstr>
      <vt:lpstr>Titel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Digitale Archäologie als Normalfall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Zur Langlebigkeit des Flüchtigen.  Digitale Langzeitarchivierung im Spiegel europäischer und internationaler Forschungspolitik</dc:title>
  <dc:creator>Manfred</dc:creator>
  <cp:lastModifiedBy>Manfred</cp:lastModifiedBy>
  <cp:revision>116</cp:revision>
  <dcterms:modified xsi:type="dcterms:W3CDTF">2014-03-27T21:15:24Z</dcterms:modified>
</cp:coreProperties>
</file>